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2" r:id="rId1"/>
    <p:sldMasterId id="2147483673" r:id="rId2"/>
  </p:sldMasterIdLst>
  <p:notesMasterIdLst>
    <p:notesMasterId r:id="rId62"/>
  </p:notesMasterIdLst>
  <p:sldIdLst>
    <p:sldId id="256" r:id="rId3"/>
    <p:sldId id="257" r:id="rId4"/>
    <p:sldId id="258" r:id="rId5"/>
    <p:sldId id="259" r:id="rId6"/>
    <p:sldId id="261" r:id="rId7"/>
    <p:sldId id="262" r:id="rId8"/>
    <p:sldId id="282" r:id="rId9"/>
    <p:sldId id="283" r:id="rId10"/>
    <p:sldId id="284" r:id="rId11"/>
    <p:sldId id="285" r:id="rId12"/>
    <p:sldId id="297" r:id="rId13"/>
    <p:sldId id="298" r:id="rId14"/>
    <p:sldId id="299" r:id="rId15"/>
    <p:sldId id="260" r:id="rId16"/>
    <p:sldId id="300" r:id="rId17"/>
    <p:sldId id="301" r:id="rId18"/>
    <p:sldId id="302" r:id="rId19"/>
    <p:sldId id="303" r:id="rId20"/>
    <p:sldId id="304" r:id="rId21"/>
    <p:sldId id="305" r:id="rId22"/>
    <p:sldId id="306" r:id="rId23"/>
    <p:sldId id="307" r:id="rId24"/>
    <p:sldId id="308" r:id="rId25"/>
    <p:sldId id="309" r:id="rId26"/>
    <p:sldId id="316" r:id="rId27"/>
    <p:sldId id="317" r:id="rId28"/>
    <p:sldId id="319" r:id="rId29"/>
    <p:sldId id="326" r:id="rId30"/>
    <p:sldId id="269" r:id="rId31"/>
    <p:sldId id="270" r:id="rId32"/>
    <p:sldId id="271" r:id="rId33"/>
    <p:sldId id="272" r:id="rId34"/>
    <p:sldId id="273" r:id="rId35"/>
    <p:sldId id="274" r:id="rId36"/>
    <p:sldId id="275" r:id="rId37"/>
    <p:sldId id="276" r:id="rId38"/>
    <p:sldId id="288" r:id="rId39"/>
    <p:sldId id="289" r:id="rId40"/>
    <p:sldId id="290" r:id="rId41"/>
    <p:sldId id="291" r:id="rId42"/>
    <p:sldId id="292" r:id="rId43"/>
    <p:sldId id="293" r:id="rId44"/>
    <p:sldId id="294" r:id="rId45"/>
    <p:sldId id="295" r:id="rId46"/>
    <p:sldId id="320" r:id="rId47"/>
    <p:sldId id="321" r:id="rId48"/>
    <p:sldId id="322" r:id="rId49"/>
    <p:sldId id="323" r:id="rId50"/>
    <p:sldId id="325" r:id="rId51"/>
    <p:sldId id="332" r:id="rId52"/>
    <p:sldId id="327" r:id="rId53"/>
    <p:sldId id="328" r:id="rId54"/>
    <p:sldId id="329" r:id="rId55"/>
    <p:sldId id="330" r:id="rId56"/>
    <p:sldId id="331" r:id="rId57"/>
    <p:sldId id="264" r:id="rId58"/>
    <p:sldId id="267" r:id="rId59"/>
    <p:sldId id="324" r:id="rId60"/>
    <p:sldId id="266" r:id="rId61"/>
  </p:sldIdLst>
  <p:sldSz cx="12192000" cy="6858000"/>
  <p:notesSz cx="7559675" cy="10691813"/>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0031" autoAdjust="0"/>
    <p:restoredTop sz="95658" autoAdjust="0"/>
  </p:normalViewPr>
  <p:slideViewPr>
    <p:cSldViewPr>
      <p:cViewPr varScale="1">
        <p:scale>
          <a:sx n="83" d="100"/>
          <a:sy n="83" d="100"/>
        </p:scale>
        <p:origin x="-888" y="-72"/>
      </p:cViewPr>
      <p:guideLst>
        <p:guide orient="horz" pos="2160"/>
        <p:guide pos="3840"/>
      </p:guideLst>
    </p:cSldViewPr>
  </p:slideViewPr>
  <p:notesTextViewPr>
    <p:cViewPr>
      <p:scale>
        <a:sx n="75" d="100"/>
        <a:sy n="75"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55950" y="5078600"/>
            <a:ext cx="6047725" cy="48113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xmlns="" val="237222060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1: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7: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7: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5: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5: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5: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5: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5: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5: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5: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5: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5: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2: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 name="Google Shape;134;p2: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5: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5: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5: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5: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5: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5: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5: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5: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5: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9: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p9: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p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1: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1: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4: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6: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p6: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7: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7: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7: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7: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7: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7: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7: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7: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3"/>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43"/>
        <p:cNvGrpSpPr/>
        <p:nvPr/>
      </p:nvGrpSpPr>
      <p:grpSpPr>
        <a:xfrm>
          <a:off x="0" y="0"/>
          <a:ext cx="0" cy="0"/>
          <a:chOff x="0" y="0"/>
          <a:chExt cx="0" cy="0"/>
        </a:xfrm>
      </p:grpSpPr>
      <p:sp>
        <p:nvSpPr>
          <p:cNvPr id="44" name="Google Shape;44;p11"/>
          <p:cNvSpPr txBox="1">
            <a:spLocks noGrp="1"/>
          </p:cNvSpPr>
          <p:nvPr>
            <p:ph type="title"/>
          </p:nvPr>
        </p:nvSpPr>
        <p:spPr>
          <a:xfrm>
            <a:off x="0" y="232920"/>
            <a:ext cx="12191760" cy="714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11"/>
          <p:cNvSpPr txBox="1">
            <a:spLocks noGrp="1"/>
          </p:cNvSpPr>
          <p:nvPr>
            <p:ph type="body" idx="1"/>
          </p:nvPr>
        </p:nvSpPr>
        <p:spPr>
          <a:xfrm>
            <a:off x="199440" y="1097280"/>
            <a:ext cx="1177884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1"/>
          <p:cNvSpPr txBox="1">
            <a:spLocks noGrp="1"/>
          </p:cNvSpPr>
          <p:nvPr>
            <p:ph type="body" idx="2"/>
          </p:nvPr>
        </p:nvSpPr>
        <p:spPr>
          <a:xfrm>
            <a:off x="199440" y="3915000"/>
            <a:ext cx="1177884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7"/>
        <p:cNvGrpSpPr/>
        <p:nvPr/>
      </p:nvGrpSpPr>
      <p:grpSpPr>
        <a:xfrm>
          <a:off x="0" y="0"/>
          <a:ext cx="0" cy="0"/>
          <a:chOff x="0" y="0"/>
          <a:chExt cx="0" cy="0"/>
        </a:xfrm>
      </p:grpSpPr>
      <p:sp>
        <p:nvSpPr>
          <p:cNvPr id="48" name="Google Shape;48;p12"/>
          <p:cNvSpPr txBox="1">
            <a:spLocks noGrp="1"/>
          </p:cNvSpPr>
          <p:nvPr>
            <p:ph type="title"/>
          </p:nvPr>
        </p:nvSpPr>
        <p:spPr>
          <a:xfrm>
            <a:off x="0" y="232920"/>
            <a:ext cx="12191760" cy="714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12"/>
          <p:cNvSpPr txBox="1">
            <a:spLocks noGrp="1"/>
          </p:cNvSpPr>
          <p:nvPr>
            <p:ph type="body" idx="1"/>
          </p:nvPr>
        </p:nvSpPr>
        <p:spPr>
          <a:xfrm>
            <a:off x="199440" y="1097280"/>
            <a:ext cx="574776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2"/>
          <p:cNvSpPr txBox="1">
            <a:spLocks noGrp="1"/>
          </p:cNvSpPr>
          <p:nvPr>
            <p:ph type="body" idx="2"/>
          </p:nvPr>
        </p:nvSpPr>
        <p:spPr>
          <a:xfrm>
            <a:off x="6234840" y="1097280"/>
            <a:ext cx="574776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2"/>
          <p:cNvSpPr txBox="1">
            <a:spLocks noGrp="1"/>
          </p:cNvSpPr>
          <p:nvPr>
            <p:ph type="body" idx="3"/>
          </p:nvPr>
        </p:nvSpPr>
        <p:spPr>
          <a:xfrm>
            <a:off x="199440" y="3915000"/>
            <a:ext cx="574776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12"/>
          <p:cNvSpPr txBox="1">
            <a:spLocks noGrp="1"/>
          </p:cNvSpPr>
          <p:nvPr>
            <p:ph type="body" idx="4"/>
          </p:nvPr>
        </p:nvSpPr>
        <p:spPr>
          <a:xfrm>
            <a:off x="6234840" y="3915000"/>
            <a:ext cx="574776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232920"/>
            <a:ext cx="12191760" cy="714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3"/>
          <p:cNvSpPr txBox="1">
            <a:spLocks noGrp="1"/>
          </p:cNvSpPr>
          <p:nvPr>
            <p:ph type="body" idx="1"/>
          </p:nvPr>
        </p:nvSpPr>
        <p:spPr>
          <a:xfrm>
            <a:off x="199440" y="1097280"/>
            <a:ext cx="379260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13"/>
          <p:cNvSpPr txBox="1">
            <a:spLocks noGrp="1"/>
          </p:cNvSpPr>
          <p:nvPr>
            <p:ph type="body" idx="2"/>
          </p:nvPr>
        </p:nvSpPr>
        <p:spPr>
          <a:xfrm>
            <a:off x="4182120" y="1097280"/>
            <a:ext cx="379260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13"/>
          <p:cNvSpPr txBox="1">
            <a:spLocks noGrp="1"/>
          </p:cNvSpPr>
          <p:nvPr>
            <p:ph type="body" idx="3"/>
          </p:nvPr>
        </p:nvSpPr>
        <p:spPr>
          <a:xfrm>
            <a:off x="8164800" y="1097280"/>
            <a:ext cx="379260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3"/>
          <p:cNvSpPr txBox="1">
            <a:spLocks noGrp="1"/>
          </p:cNvSpPr>
          <p:nvPr>
            <p:ph type="body" idx="4"/>
          </p:nvPr>
        </p:nvSpPr>
        <p:spPr>
          <a:xfrm>
            <a:off x="199440" y="3915000"/>
            <a:ext cx="379260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13"/>
          <p:cNvSpPr txBox="1">
            <a:spLocks noGrp="1"/>
          </p:cNvSpPr>
          <p:nvPr>
            <p:ph type="body" idx="5"/>
          </p:nvPr>
        </p:nvSpPr>
        <p:spPr>
          <a:xfrm>
            <a:off x="4182120" y="3915000"/>
            <a:ext cx="379260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13"/>
          <p:cNvSpPr txBox="1">
            <a:spLocks noGrp="1"/>
          </p:cNvSpPr>
          <p:nvPr>
            <p:ph type="body" idx="6"/>
          </p:nvPr>
        </p:nvSpPr>
        <p:spPr>
          <a:xfrm>
            <a:off x="8164800" y="3915000"/>
            <a:ext cx="379260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70"/>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0" y="232920"/>
            <a:ext cx="12191760" cy="714600"/>
          </a:xfrm>
          <a:prstGeom prst="rect">
            <a:avLst/>
          </a:prstGeom>
          <a:noFill/>
          <a:ln>
            <a:noFill/>
          </a:ln>
          <a:effectLst>
            <a:outerShdw blurRad="44280" dist="28080" dir="5400000" rotWithShape="0">
              <a:srgbClr val="000000">
                <a:alpha val="31764"/>
              </a:srgbClr>
            </a:outerShdw>
          </a:effectLst>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16"/>
          <p:cNvSpPr txBox="1">
            <a:spLocks noGrp="1"/>
          </p:cNvSpPr>
          <p:nvPr>
            <p:ph type="subTitle" idx="1"/>
          </p:nvPr>
        </p:nvSpPr>
        <p:spPr>
          <a:xfrm>
            <a:off x="199440" y="1097280"/>
            <a:ext cx="11778840" cy="539460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0" y="232920"/>
            <a:ext cx="12191760" cy="714600"/>
          </a:xfrm>
          <a:prstGeom prst="rect">
            <a:avLst/>
          </a:prstGeom>
          <a:noFill/>
          <a:ln>
            <a:noFill/>
          </a:ln>
          <a:effectLst>
            <a:outerShdw blurRad="44280" dist="28080" dir="5400000" rotWithShape="0">
              <a:srgbClr val="000000">
                <a:alpha val="31764"/>
              </a:srgbClr>
            </a:outerShdw>
          </a:effectLst>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7"/>
          <p:cNvSpPr txBox="1">
            <a:spLocks noGrp="1"/>
          </p:cNvSpPr>
          <p:nvPr>
            <p:ph type="body" idx="1"/>
          </p:nvPr>
        </p:nvSpPr>
        <p:spPr>
          <a:xfrm>
            <a:off x="199440" y="1097280"/>
            <a:ext cx="11778840" cy="53946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77"/>
        <p:cNvGrpSpPr/>
        <p:nvPr/>
      </p:nvGrpSpPr>
      <p:grpSpPr>
        <a:xfrm>
          <a:off x="0" y="0"/>
          <a:ext cx="0" cy="0"/>
          <a:chOff x="0" y="0"/>
          <a:chExt cx="0" cy="0"/>
        </a:xfrm>
      </p:grpSpPr>
      <p:sp>
        <p:nvSpPr>
          <p:cNvPr id="78" name="Google Shape;78;p18"/>
          <p:cNvSpPr txBox="1">
            <a:spLocks noGrp="1"/>
          </p:cNvSpPr>
          <p:nvPr>
            <p:ph type="title"/>
          </p:nvPr>
        </p:nvSpPr>
        <p:spPr>
          <a:xfrm>
            <a:off x="0" y="232920"/>
            <a:ext cx="12191760" cy="714600"/>
          </a:xfrm>
          <a:prstGeom prst="rect">
            <a:avLst/>
          </a:prstGeom>
          <a:noFill/>
          <a:ln>
            <a:noFill/>
          </a:ln>
          <a:effectLst>
            <a:outerShdw blurRad="44280" dist="28080" dir="5400000" rotWithShape="0">
              <a:srgbClr val="000000">
                <a:alpha val="31764"/>
              </a:srgbClr>
            </a:outerShdw>
          </a:effectLst>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8"/>
          <p:cNvSpPr txBox="1">
            <a:spLocks noGrp="1"/>
          </p:cNvSpPr>
          <p:nvPr>
            <p:ph type="body" idx="1"/>
          </p:nvPr>
        </p:nvSpPr>
        <p:spPr>
          <a:xfrm>
            <a:off x="199440" y="1097280"/>
            <a:ext cx="5747760" cy="53946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18"/>
          <p:cNvSpPr txBox="1">
            <a:spLocks noGrp="1"/>
          </p:cNvSpPr>
          <p:nvPr>
            <p:ph type="body" idx="2"/>
          </p:nvPr>
        </p:nvSpPr>
        <p:spPr>
          <a:xfrm>
            <a:off x="6234840" y="1097280"/>
            <a:ext cx="5747760" cy="53946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1"/>
        <p:cNvGrpSpPr/>
        <p:nvPr/>
      </p:nvGrpSpPr>
      <p:grpSpPr>
        <a:xfrm>
          <a:off x="0" y="0"/>
          <a:ext cx="0" cy="0"/>
          <a:chOff x="0" y="0"/>
          <a:chExt cx="0" cy="0"/>
        </a:xfrm>
      </p:grpSpPr>
      <p:sp>
        <p:nvSpPr>
          <p:cNvPr id="82" name="Google Shape;82;p19"/>
          <p:cNvSpPr txBox="1">
            <a:spLocks noGrp="1"/>
          </p:cNvSpPr>
          <p:nvPr>
            <p:ph type="title"/>
          </p:nvPr>
        </p:nvSpPr>
        <p:spPr>
          <a:xfrm>
            <a:off x="0" y="232920"/>
            <a:ext cx="12191760" cy="714600"/>
          </a:xfrm>
          <a:prstGeom prst="rect">
            <a:avLst/>
          </a:prstGeom>
          <a:noFill/>
          <a:ln>
            <a:noFill/>
          </a:ln>
          <a:effectLst>
            <a:outerShdw blurRad="44280" dist="28080" dir="5400000" rotWithShape="0">
              <a:srgbClr val="000000">
                <a:alpha val="31764"/>
              </a:srgbClr>
            </a:outerShdw>
          </a:effectLst>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83"/>
        <p:cNvGrpSpPr/>
        <p:nvPr/>
      </p:nvGrpSpPr>
      <p:grpSpPr>
        <a:xfrm>
          <a:off x="0" y="0"/>
          <a:ext cx="0" cy="0"/>
          <a:chOff x="0" y="0"/>
          <a:chExt cx="0" cy="0"/>
        </a:xfrm>
      </p:grpSpPr>
      <p:sp>
        <p:nvSpPr>
          <p:cNvPr id="84" name="Google Shape;84;p20"/>
          <p:cNvSpPr txBox="1">
            <a:spLocks noGrp="1"/>
          </p:cNvSpPr>
          <p:nvPr>
            <p:ph type="subTitle" idx="1"/>
          </p:nvPr>
        </p:nvSpPr>
        <p:spPr>
          <a:xfrm>
            <a:off x="0" y="232920"/>
            <a:ext cx="12191760" cy="331380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85"/>
        <p:cNvGrpSpPr/>
        <p:nvPr/>
      </p:nvGrpSpPr>
      <p:grpSpPr>
        <a:xfrm>
          <a:off x="0" y="0"/>
          <a:ext cx="0" cy="0"/>
          <a:chOff x="0" y="0"/>
          <a:chExt cx="0" cy="0"/>
        </a:xfrm>
      </p:grpSpPr>
      <p:sp>
        <p:nvSpPr>
          <p:cNvPr id="86" name="Google Shape;86;p21"/>
          <p:cNvSpPr txBox="1">
            <a:spLocks noGrp="1"/>
          </p:cNvSpPr>
          <p:nvPr>
            <p:ph type="title"/>
          </p:nvPr>
        </p:nvSpPr>
        <p:spPr>
          <a:xfrm>
            <a:off x="0" y="232920"/>
            <a:ext cx="12191760" cy="714600"/>
          </a:xfrm>
          <a:prstGeom prst="rect">
            <a:avLst/>
          </a:prstGeom>
          <a:noFill/>
          <a:ln>
            <a:noFill/>
          </a:ln>
          <a:effectLst>
            <a:outerShdw blurRad="44280" dist="28080" dir="5400000" rotWithShape="0">
              <a:srgbClr val="000000">
                <a:alpha val="31764"/>
              </a:srgbClr>
            </a:outerShdw>
          </a:effectLst>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21"/>
          <p:cNvSpPr txBox="1">
            <a:spLocks noGrp="1"/>
          </p:cNvSpPr>
          <p:nvPr>
            <p:ph type="body" idx="1"/>
          </p:nvPr>
        </p:nvSpPr>
        <p:spPr>
          <a:xfrm>
            <a:off x="199440" y="1097280"/>
            <a:ext cx="574776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21"/>
          <p:cNvSpPr txBox="1">
            <a:spLocks noGrp="1"/>
          </p:cNvSpPr>
          <p:nvPr>
            <p:ph type="body" idx="2"/>
          </p:nvPr>
        </p:nvSpPr>
        <p:spPr>
          <a:xfrm>
            <a:off x="6234840" y="1097280"/>
            <a:ext cx="5747760" cy="53946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21"/>
          <p:cNvSpPr txBox="1">
            <a:spLocks noGrp="1"/>
          </p:cNvSpPr>
          <p:nvPr>
            <p:ph type="body" idx="3"/>
          </p:nvPr>
        </p:nvSpPr>
        <p:spPr>
          <a:xfrm>
            <a:off x="199440" y="3915000"/>
            <a:ext cx="574776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0" y="232920"/>
            <a:ext cx="12191760" cy="714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3"/>
          <p:cNvSpPr txBox="1">
            <a:spLocks noGrp="1"/>
          </p:cNvSpPr>
          <p:nvPr>
            <p:ph type="subTitle" idx="1"/>
          </p:nvPr>
        </p:nvSpPr>
        <p:spPr>
          <a:xfrm>
            <a:off x="199440" y="1097280"/>
            <a:ext cx="11778840" cy="539460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90"/>
        <p:cNvGrpSpPr/>
        <p:nvPr/>
      </p:nvGrpSpPr>
      <p:grpSpPr>
        <a:xfrm>
          <a:off x="0" y="0"/>
          <a:ext cx="0" cy="0"/>
          <a:chOff x="0" y="0"/>
          <a:chExt cx="0" cy="0"/>
        </a:xfrm>
      </p:grpSpPr>
      <p:sp>
        <p:nvSpPr>
          <p:cNvPr id="91" name="Google Shape;91;p22"/>
          <p:cNvSpPr txBox="1">
            <a:spLocks noGrp="1"/>
          </p:cNvSpPr>
          <p:nvPr>
            <p:ph type="title"/>
          </p:nvPr>
        </p:nvSpPr>
        <p:spPr>
          <a:xfrm>
            <a:off x="0" y="232920"/>
            <a:ext cx="12191760" cy="714600"/>
          </a:xfrm>
          <a:prstGeom prst="rect">
            <a:avLst/>
          </a:prstGeom>
          <a:noFill/>
          <a:ln>
            <a:noFill/>
          </a:ln>
          <a:effectLst>
            <a:outerShdw blurRad="44280" dist="28080" dir="5400000" rotWithShape="0">
              <a:srgbClr val="000000">
                <a:alpha val="31764"/>
              </a:srgbClr>
            </a:outerShdw>
          </a:effectLst>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22"/>
          <p:cNvSpPr txBox="1">
            <a:spLocks noGrp="1"/>
          </p:cNvSpPr>
          <p:nvPr>
            <p:ph type="body" idx="1"/>
          </p:nvPr>
        </p:nvSpPr>
        <p:spPr>
          <a:xfrm>
            <a:off x="199440" y="1097280"/>
            <a:ext cx="5747760" cy="53946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22"/>
          <p:cNvSpPr txBox="1">
            <a:spLocks noGrp="1"/>
          </p:cNvSpPr>
          <p:nvPr>
            <p:ph type="body" idx="2"/>
          </p:nvPr>
        </p:nvSpPr>
        <p:spPr>
          <a:xfrm>
            <a:off x="6234840" y="1097280"/>
            <a:ext cx="574776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4" name="Google Shape;94;p22"/>
          <p:cNvSpPr txBox="1">
            <a:spLocks noGrp="1"/>
          </p:cNvSpPr>
          <p:nvPr>
            <p:ph type="body" idx="3"/>
          </p:nvPr>
        </p:nvSpPr>
        <p:spPr>
          <a:xfrm>
            <a:off x="6234840" y="3915000"/>
            <a:ext cx="574776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95"/>
        <p:cNvGrpSpPr/>
        <p:nvPr/>
      </p:nvGrpSpPr>
      <p:grpSpPr>
        <a:xfrm>
          <a:off x="0" y="0"/>
          <a:ext cx="0" cy="0"/>
          <a:chOff x="0" y="0"/>
          <a:chExt cx="0" cy="0"/>
        </a:xfrm>
      </p:grpSpPr>
      <p:sp>
        <p:nvSpPr>
          <p:cNvPr id="96" name="Google Shape;96;p23"/>
          <p:cNvSpPr txBox="1">
            <a:spLocks noGrp="1"/>
          </p:cNvSpPr>
          <p:nvPr>
            <p:ph type="title"/>
          </p:nvPr>
        </p:nvSpPr>
        <p:spPr>
          <a:xfrm>
            <a:off x="0" y="232920"/>
            <a:ext cx="12191760" cy="714600"/>
          </a:xfrm>
          <a:prstGeom prst="rect">
            <a:avLst/>
          </a:prstGeom>
          <a:noFill/>
          <a:ln>
            <a:noFill/>
          </a:ln>
          <a:effectLst>
            <a:outerShdw blurRad="44280" dist="28080" dir="5400000" rotWithShape="0">
              <a:srgbClr val="000000">
                <a:alpha val="31764"/>
              </a:srgbClr>
            </a:outerShdw>
          </a:effectLst>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23"/>
          <p:cNvSpPr txBox="1">
            <a:spLocks noGrp="1"/>
          </p:cNvSpPr>
          <p:nvPr>
            <p:ph type="body" idx="1"/>
          </p:nvPr>
        </p:nvSpPr>
        <p:spPr>
          <a:xfrm>
            <a:off x="199440" y="1097280"/>
            <a:ext cx="574776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 name="Google Shape;98;p23"/>
          <p:cNvSpPr txBox="1">
            <a:spLocks noGrp="1"/>
          </p:cNvSpPr>
          <p:nvPr>
            <p:ph type="body" idx="2"/>
          </p:nvPr>
        </p:nvSpPr>
        <p:spPr>
          <a:xfrm>
            <a:off x="6234840" y="1097280"/>
            <a:ext cx="574776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 name="Google Shape;99;p23"/>
          <p:cNvSpPr txBox="1">
            <a:spLocks noGrp="1"/>
          </p:cNvSpPr>
          <p:nvPr>
            <p:ph type="body" idx="3"/>
          </p:nvPr>
        </p:nvSpPr>
        <p:spPr>
          <a:xfrm>
            <a:off x="199440" y="3915000"/>
            <a:ext cx="1177884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100"/>
        <p:cNvGrpSpPr/>
        <p:nvPr/>
      </p:nvGrpSpPr>
      <p:grpSpPr>
        <a:xfrm>
          <a:off x="0" y="0"/>
          <a:ext cx="0" cy="0"/>
          <a:chOff x="0" y="0"/>
          <a:chExt cx="0" cy="0"/>
        </a:xfrm>
      </p:grpSpPr>
      <p:sp>
        <p:nvSpPr>
          <p:cNvPr id="101" name="Google Shape;101;p24"/>
          <p:cNvSpPr txBox="1">
            <a:spLocks noGrp="1"/>
          </p:cNvSpPr>
          <p:nvPr>
            <p:ph type="title"/>
          </p:nvPr>
        </p:nvSpPr>
        <p:spPr>
          <a:xfrm>
            <a:off x="0" y="232920"/>
            <a:ext cx="12191760" cy="714600"/>
          </a:xfrm>
          <a:prstGeom prst="rect">
            <a:avLst/>
          </a:prstGeom>
          <a:noFill/>
          <a:ln>
            <a:noFill/>
          </a:ln>
          <a:effectLst>
            <a:outerShdw blurRad="44280" dist="28080" dir="5400000" rotWithShape="0">
              <a:srgbClr val="000000">
                <a:alpha val="31764"/>
              </a:srgbClr>
            </a:outerShdw>
          </a:effectLst>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24"/>
          <p:cNvSpPr txBox="1">
            <a:spLocks noGrp="1"/>
          </p:cNvSpPr>
          <p:nvPr>
            <p:ph type="body" idx="1"/>
          </p:nvPr>
        </p:nvSpPr>
        <p:spPr>
          <a:xfrm>
            <a:off x="199440" y="1097280"/>
            <a:ext cx="1177884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p24"/>
          <p:cNvSpPr txBox="1">
            <a:spLocks noGrp="1"/>
          </p:cNvSpPr>
          <p:nvPr>
            <p:ph type="body" idx="2"/>
          </p:nvPr>
        </p:nvSpPr>
        <p:spPr>
          <a:xfrm>
            <a:off x="199440" y="3915000"/>
            <a:ext cx="1177884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104"/>
        <p:cNvGrpSpPr/>
        <p:nvPr/>
      </p:nvGrpSpPr>
      <p:grpSpPr>
        <a:xfrm>
          <a:off x="0" y="0"/>
          <a:ext cx="0" cy="0"/>
          <a:chOff x="0" y="0"/>
          <a:chExt cx="0" cy="0"/>
        </a:xfrm>
      </p:grpSpPr>
      <p:sp>
        <p:nvSpPr>
          <p:cNvPr id="105" name="Google Shape;105;p25"/>
          <p:cNvSpPr txBox="1">
            <a:spLocks noGrp="1"/>
          </p:cNvSpPr>
          <p:nvPr>
            <p:ph type="title"/>
          </p:nvPr>
        </p:nvSpPr>
        <p:spPr>
          <a:xfrm>
            <a:off x="0" y="232920"/>
            <a:ext cx="12191760" cy="714600"/>
          </a:xfrm>
          <a:prstGeom prst="rect">
            <a:avLst/>
          </a:prstGeom>
          <a:noFill/>
          <a:ln>
            <a:noFill/>
          </a:ln>
          <a:effectLst>
            <a:outerShdw blurRad="44280" dist="28080" dir="5400000" rotWithShape="0">
              <a:srgbClr val="000000">
                <a:alpha val="31764"/>
              </a:srgbClr>
            </a:outerShdw>
          </a:effectLst>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25"/>
          <p:cNvSpPr txBox="1">
            <a:spLocks noGrp="1"/>
          </p:cNvSpPr>
          <p:nvPr>
            <p:ph type="body" idx="1"/>
          </p:nvPr>
        </p:nvSpPr>
        <p:spPr>
          <a:xfrm>
            <a:off x="199440" y="1097280"/>
            <a:ext cx="574776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 name="Google Shape;107;p25"/>
          <p:cNvSpPr txBox="1">
            <a:spLocks noGrp="1"/>
          </p:cNvSpPr>
          <p:nvPr>
            <p:ph type="body" idx="2"/>
          </p:nvPr>
        </p:nvSpPr>
        <p:spPr>
          <a:xfrm>
            <a:off x="6234840" y="1097280"/>
            <a:ext cx="574776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 name="Google Shape;108;p25"/>
          <p:cNvSpPr txBox="1">
            <a:spLocks noGrp="1"/>
          </p:cNvSpPr>
          <p:nvPr>
            <p:ph type="body" idx="3"/>
          </p:nvPr>
        </p:nvSpPr>
        <p:spPr>
          <a:xfrm>
            <a:off x="199440" y="3915000"/>
            <a:ext cx="574776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25"/>
          <p:cNvSpPr txBox="1">
            <a:spLocks noGrp="1"/>
          </p:cNvSpPr>
          <p:nvPr>
            <p:ph type="body" idx="4"/>
          </p:nvPr>
        </p:nvSpPr>
        <p:spPr>
          <a:xfrm>
            <a:off x="6234840" y="3915000"/>
            <a:ext cx="574776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10"/>
        <p:cNvGrpSpPr/>
        <p:nvPr/>
      </p:nvGrpSpPr>
      <p:grpSpPr>
        <a:xfrm>
          <a:off x="0" y="0"/>
          <a:ext cx="0" cy="0"/>
          <a:chOff x="0" y="0"/>
          <a:chExt cx="0" cy="0"/>
        </a:xfrm>
      </p:grpSpPr>
      <p:sp>
        <p:nvSpPr>
          <p:cNvPr id="111" name="Google Shape;111;p26"/>
          <p:cNvSpPr txBox="1">
            <a:spLocks noGrp="1"/>
          </p:cNvSpPr>
          <p:nvPr>
            <p:ph type="title"/>
          </p:nvPr>
        </p:nvSpPr>
        <p:spPr>
          <a:xfrm>
            <a:off x="0" y="232920"/>
            <a:ext cx="12191760" cy="714600"/>
          </a:xfrm>
          <a:prstGeom prst="rect">
            <a:avLst/>
          </a:prstGeom>
          <a:noFill/>
          <a:ln>
            <a:noFill/>
          </a:ln>
          <a:effectLst>
            <a:outerShdw blurRad="44280" dist="28080" dir="5400000" rotWithShape="0">
              <a:srgbClr val="000000">
                <a:alpha val="31764"/>
              </a:srgbClr>
            </a:outerShdw>
          </a:effectLst>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2" name="Google Shape;112;p26"/>
          <p:cNvSpPr txBox="1">
            <a:spLocks noGrp="1"/>
          </p:cNvSpPr>
          <p:nvPr>
            <p:ph type="body" idx="1"/>
          </p:nvPr>
        </p:nvSpPr>
        <p:spPr>
          <a:xfrm>
            <a:off x="199440" y="1097280"/>
            <a:ext cx="379260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3" name="Google Shape;113;p26"/>
          <p:cNvSpPr txBox="1">
            <a:spLocks noGrp="1"/>
          </p:cNvSpPr>
          <p:nvPr>
            <p:ph type="body" idx="2"/>
          </p:nvPr>
        </p:nvSpPr>
        <p:spPr>
          <a:xfrm>
            <a:off x="4182120" y="1097280"/>
            <a:ext cx="379260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4" name="Google Shape;114;p26"/>
          <p:cNvSpPr txBox="1">
            <a:spLocks noGrp="1"/>
          </p:cNvSpPr>
          <p:nvPr>
            <p:ph type="body" idx="3"/>
          </p:nvPr>
        </p:nvSpPr>
        <p:spPr>
          <a:xfrm>
            <a:off x="8164800" y="1097280"/>
            <a:ext cx="379260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p26"/>
          <p:cNvSpPr txBox="1">
            <a:spLocks noGrp="1"/>
          </p:cNvSpPr>
          <p:nvPr>
            <p:ph type="body" idx="4"/>
          </p:nvPr>
        </p:nvSpPr>
        <p:spPr>
          <a:xfrm>
            <a:off x="199440" y="3915000"/>
            <a:ext cx="379260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6" name="Google Shape;116;p26"/>
          <p:cNvSpPr txBox="1">
            <a:spLocks noGrp="1"/>
          </p:cNvSpPr>
          <p:nvPr>
            <p:ph type="body" idx="5"/>
          </p:nvPr>
        </p:nvSpPr>
        <p:spPr>
          <a:xfrm>
            <a:off x="4182120" y="3915000"/>
            <a:ext cx="379260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7" name="Google Shape;117;p26"/>
          <p:cNvSpPr txBox="1">
            <a:spLocks noGrp="1"/>
          </p:cNvSpPr>
          <p:nvPr>
            <p:ph type="body" idx="6"/>
          </p:nvPr>
        </p:nvSpPr>
        <p:spPr>
          <a:xfrm>
            <a:off x="8164800" y="3915000"/>
            <a:ext cx="379260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0" y="232920"/>
            <a:ext cx="12191760" cy="714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4"/>
          <p:cNvSpPr txBox="1">
            <a:spLocks noGrp="1"/>
          </p:cNvSpPr>
          <p:nvPr>
            <p:ph type="body" idx="1"/>
          </p:nvPr>
        </p:nvSpPr>
        <p:spPr>
          <a:xfrm>
            <a:off x="199440" y="1097280"/>
            <a:ext cx="11778840" cy="53946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0" y="232920"/>
            <a:ext cx="12191760" cy="714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5"/>
          <p:cNvSpPr txBox="1">
            <a:spLocks noGrp="1"/>
          </p:cNvSpPr>
          <p:nvPr>
            <p:ph type="body" idx="1"/>
          </p:nvPr>
        </p:nvSpPr>
        <p:spPr>
          <a:xfrm>
            <a:off x="199440" y="1097280"/>
            <a:ext cx="5747760" cy="53946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5"/>
          <p:cNvSpPr txBox="1">
            <a:spLocks noGrp="1"/>
          </p:cNvSpPr>
          <p:nvPr>
            <p:ph type="body" idx="2"/>
          </p:nvPr>
        </p:nvSpPr>
        <p:spPr>
          <a:xfrm>
            <a:off x="6234840" y="1097280"/>
            <a:ext cx="5747760" cy="53946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0" y="232920"/>
            <a:ext cx="12191760" cy="714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6"/>
        <p:cNvGrpSpPr/>
        <p:nvPr/>
      </p:nvGrpSpPr>
      <p:grpSpPr>
        <a:xfrm>
          <a:off x="0" y="0"/>
          <a:ext cx="0" cy="0"/>
          <a:chOff x="0" y="0"/>
          <a:chExt cx="0" cy="0"/>
        </a:xfrm>
      </p:grpSpPr>
      <p:sp>
        <p:nvSpPr>
          <p:cNvPr id="27" name="Google Shape;27;p7"/>
          <p:cNvSpPr txBox="1">
            <a:spLocks noGrp="1"/>
          </p:cNvSpPr>
          <p:nvPr>
            <p:ph type="subTitle" idx="1"/>
          </p:nvPr>
        </p:nvSpPr>
        <p:spPr>
          <a:xfrm>
            <a:off x="0" y="232920"/>
            <a:ext cx="12191760" cy="331380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8"/>
        <p:cNvGrpSpPr/>
        <p:nvPr/>
      </p:nvGrpSpPr>
      <p:grpSpPr>
        <a:xfrm>
          <a:off x="0" y="0"/>
          <a:ext cx="0" cy="0"/>
          <a:chOff x="0" y="0"/>
          <a:chExt cx="0" cy="0"/>
        </a:xfrm>
      </p:grpSpPr>
      <p:sp>
        <p:nvSpPr>
          <p:cNvPr id="29" name="Google Shape;29;p8"/>
          <p:cNvSpPr txBox="1">
            <a:spLocks noGrp="1"/>
          </p:cNvSpPr>
          <p:nvPr>
            <p:ph type="title"/>
          </p:nvPr>
        </p:nvSpPr>
        <p:spPr>
          <a:xfrm>
            <a:off x="0" y="232920"/>
            <a:ext cx="12191760" cy="714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8"/>
          <p:cNvSpPr txBox="1">
            <a:spLocks noGrp="1"/>
          </p:cNvSpPr>
          <p:nvPr>
            <p:ph type="body" idx="1"/>
          </p:nvPr>
        </p:nvSpPr>
        <p:spPr>
          <a:xfrm>
            <a:off x="199440" y="1097280"/>
            <a:ext cx="574776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8"/>
          <p:cNvSpPr txBox="1">
            <a:spLocks noGrp="1"/>
          </p:cNvSpPr>
          <p:nvPr>
            <p:ph type="body" idx="2"/>
          </p:nvPr>
        </p:nvSpPr>
        <p:spPr>
          <a:xfrm>
            <a:off x="6234840" y="1097280"/>
            <a:ext cx="5747760" cy="53946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8"/>
          <p:cNvSpPr txBox="1">
            <a:spLocks noGrp="1"/>
          </p:cNvSpPr>
          <p:nvPr>
            <p:ph type="body" idx="3"/>
          </p:nvPr>
        </p:nvSpPr>
        <p:spPr>
          <a:xfrm>
            <a:off x="199440" y="3915000"/>
            <a:ext cx="574776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33"/>
        <p:cNvGrpSpPr/>
        <p:nvPr/>
      </p:nvGrpSpPr>
      <p:grpSpPr>
        <a:xfrm>
          <a:off x="0" y="0"/>
          <a:ext cx="0" cy="0"/>
          <a:chOff x="0" y="0"/>
          <a:chExt cx="0" cy="0"/>
        </a:xfrm>
      </p:grpSpPr>
      <p:sp>
        <p:nvSpPr>
          <p:cNvPr id="34" name="Google Shape;34;p9"/>
          <p:cNvSpPr txBox="1">
            <a:spLocks noGrp="1"/>
          </p:cNvSpPr>
          <p:nvPr>
            <p:ph type="title"/>
          </p:nvPr>
        </p:nvSpPr>
        <p:spPr>
          <a:xfrm>
            <a:off x="0" y="232920"/>
            <a:ext cx="12191760" cy="714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9"/>
          <p:cNvSpPr txBox="1">
            <a:spLocks noGrp="1"/>
          </p:cNvSpPr>
          <p:nvPr>
            <p:ph type="body" idx="1"/>
          </p:nvPr>
        </p:nvSpPr>
        <p:spPr>
          <a:xfrm>
            <a:off x="199440" y="1097280"/>
            <a:ext cx="5747760" cy="53946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9"/>
          <p:cNvSpPr txBox="1">
            <a:spLocks noGrp="1"/>
          </p:cNvSpPr>
          <p:nvPr>
            <p:ph type="body" idx="2"/>
          </p:nvPr>
        </p:nvSpPr>
        <p:spPr>
          <a:xfrm>
            <a:off x="6234840" y="1097280"/>
            <a:ext cx="574776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9"/>
          <p:cNvSpPr txBox="1">
            <a:spLocks noGrp="1"/>
          </p:cNvSpPr>
          <p:nvPr>
            <p:ph type="body" idx="3"/>
          </p:nvPr>
        </p:nvSpPr>
        <p:spPr>
          <a:xfrm>
            <a:off x="6234840" y="3915000"/>
            <a:ext cx="574776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8"/>
        <p:cNvGrpSpPr/>
        <p:nvPr/>
      </p:nvGrpSpPr>
      <p:grpSpPr>
        <a:xfrm>
          <a:off x="0" y="0"/>
          <a:ext cx="0" cy="0"/>
          <a:chOff x="0" y="0"/>
          <a:chExt cx="0" cy="0"/>
        </a:xfrm>
      </p:grpSpPr>
      <p:sp>
        <p:nvSpPr>
          <p:cNvPr id="39" name="Google Shape;39;p10"/>
          <p:cNvSpPr txBox="1">
            <a:spLocks noGrp="1"/>
          </p:cNvSpPr>
          <p:nvPr>
            <p:ph type="title"/>
          </p:nvPr>
        </p:nvSpPr>
        <p:spPr>
          <a:xfrm>
            <a:off x="0" y="232920"/>
            <a:ext cx="12191760" cy="714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10"/>
          <p:cNvSpPr txBox="1">
            <a:spLocks noGrp="1"/>
          </p:cNvSpPr>
          <p:nvPr>
            <p:ph type="body" idx="1"/>
          </p:nvPr>
        </p:nvSpPr>
        <p:spPr>
          <a:xfrm>
            <a:off x="199440" y="1097280"/>
            <a:ext cx="574776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0"/>
          <p:cNvSpPr txBox="1">
            <a:spLocks noGrp="1"/>
          </p:cNvSpPr>
          <p:nvPr>
            <p:ph type="body" idx="2"/>
          </p:nvPr>
        </p:nvSpPr>
        <p:spPr>
          <a:xfrm>
            <a:off x="6234840" y="1097280"/>
            <a:ext cx="574776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0"/>
          <p:cNvSpPr txBox="1">
            <a:spLocks noGrp="1"/>
          </p:cNvSpPr>
          <p:nvPr>
            <p:ph type="body" idx="3"/>
          </p:nvPr>
        </p:nvSpPr>
        <p:spPr>
          <a:xfrm>
            <a:off x="199440" y="3915000"/>
            <a:ext cx="11778840" cy="25729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p:nvPr/>
        </p:nvSpPr>
        <p:spPr>
          <a:xfrm>
            <a:off x="777240" y="6634440"/>
            <a:ext cx="5781600" cy="220680"/>
          </a:xfrm>
          <a:prstGeom prst="rect">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
          <p:cNvSpPr/>
          <p:nvPr/>
        </p:nvSpPr>
        <p:spPr>
          <a:xfrm>
            <a:off x="6559200" y="6634440"/>
            <a:ext cx="5194800" cy="220680"/>
          </a:xfrm>
          <a:prstGeom prst="rect">
            <a:avLst/>
          </a:prstGeom>
          <a:solidFill>
            <a:srgbClr val="00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
          <p:cNvSpPr/>
          <p:nvPr/>
        </p:nvSpPr>
        <p:spPr>
          <a:xfrm>
            <a:off x="11754360" y="6636960"/>
            <a:ext cx="437400" cy="22068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p1"/>
          <p:cNvSpPr/>
          <p:nvPr/>
        </p:nvSpPr>
        <p:spPr>
          <a:xfrm>
            <a:off x="0" y="0"/>
            <a:ext cx="12191760" cy="232560"/>
          </a:xfrm>
          <a:prstGeom prst="rect">
            <a:avLst/>
          </a:prstGeom>
          <a:solidFill>
            <a:srgbClr val="0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1"/>
          <p:cNvSpPr/>
          <p:nvPr/>
        </p:nvSpPr>
        <p:spPr>
          <a:xfrm>
            <a:off x="0" y="6634440"/>
            <a:ext cx="776880" cy="221040"/>
          </a:xfrm>
          <a:prstGeom prst="rect">
            <a:avLst/>
          </a:prstGeom>
          <a:solidFill>
            <a:srgbClr val="C55A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0" y="232920"/>
            <a:ext cx="12191760" cy="714600"/>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14"/>
          <p:cNvSpPr txBox="1">
            <a:spLocks noGrp="1"/>
          </p:cNvSpPr>
          <p:nvPr>
            <p:ph type="body" idx="1"/>
          </p:nvPr>
        </p:nvSpPr>
        <p:spPr>
          <a:xfrm>
            <a:off x="199440" y="1097280"/>
            <a:ext cx="11778840" cy="5394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4" name="Google Shape;64;p14"/>
          <p:cNvSpPr/>
          <p:nvPr/>
        </p:nvSpPr>
        <p:spPr>
          <a:xfrm>
            <a:off x="777240" y="6642720"/>
            <a:ext cx="5653800" cy="214920"/>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0" i="0" u="none" strike="noStrike" cap="small">
                <a:solidFill>
                  <a:srgbClr val="FFFFFF"/>
                </a:solidFill>
                <a:latin typeface="Times New Roman"/>
                <a:ea typeface="Times New Roman"/>
                <a:cs typeface="Times New Roman"/>
                <a:sym typeface="Times New Roman"/>
              </a:rPr>
              <a:t>Dept. of Computer Science and Engineering</a:t>
            </a:r>
            <a:endParaRPr sz="1600" b="0" i="0" u="none" strike="noStrike" cap="none">
              <a:solidFill>
                <a:schemeClr val="dk1"/>
              </a:solidFill>
              <a:latin typeface="Arial"/>
              <a:ea typeface="Arial"/>
              <a:cs typeface="Arial"/>
              <a:sym typeface="Arial"/>
            </a:endParaRPr>
          </a:p>
        </p:txBody>
      </p:sp>
      <p:sp>
        <p:nvSpPr>
          <p:cNvPr id="65" name="Google Shape;65;p14"/>
          <p:cNvSpPr/>
          <p:nvPr/>
        </p:nvSpPr>
        <p:spPr>
          <a:xfrm>
            <a:off x="6431400" y="6642000"/>
            <a:ext cx="5322600" cy="215640"/>
          </a:xfrm>
          <a:prstGeom prst="rect">
            <a:avLst/>
          </a:prstGeom>
          <a:solidFill>
            <a:srgbClr val="0080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0" i="0" u="none" strike="noStrike" cap="small">
                <a:solidFill>
                  <a:srgbClr val="FFFFFF"/>
                </a:solidFill>
                <a:latin typeface="Times New Roman"/>
                <a:ea typeface="Times New Roman"/>
                <a:cs typeface="Times New Roman"/>
                <a:sym typeface="Times New Roman"/>
              </a:rPr>
              <a:t>Srinivasa Ramanujan Institute of Technology</a:t>
            </a:r>
            <a:endParaRPr sz="1600" b="0" i="0" u="none" strike="noStrike" cap="none">
              <a:solidFill>
                <a:schemeClr val="dk1"/>
              </a:solidFill>
              <a:latin typeface="Arial"/>
              <a:ea typeface="Arial"/>
              <a:cs typeface="Arial"/>
              <a:sym typeface="Arial"/>
            </a:endParaRPr>
          </a:p>
        </p:txBody>
      </p:sp>
      <p:sp>
        <p:nvSpPr>
          <p:cNvPr id="66" name="Google Shape;66;p14"/>
          <p:cNvSpPr/>
          <p:nvPr/>
        </p:nvSpPr>
        <p:spPr>
          <a:xfrm>
            <a:off x="11754360" y="6642000"/>
            <a:ext cx="437400" cy="2156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1600" b="1" i="0" u="none" strike="noStrike" cap="none">
                <a:solidFill>
                  <a:srgbClr val="002060"/>
                </a:solidFill>
                <a:latin typeface="Times New Roman"/>
                <a:ea typeface="Times New Roman"/>
                <a:cs typeface="Times New Roman"/>
                <a:sym typeface="Times New Roman"/>
              </a:rPr>
              <a:pPr marL="0" marR="0" lvl="0" indent="0" algn="ctr" rtl="0">
                <a:lnSpc>
                  <a:spcPct val="100000"/>
                </a:lnSpc>
                <a:spcBef>
                  <a:spcPts val="0"/>
                </a:spcBef>
                <a:spcAft>
                  <a:spcPts val="0"/>
                </a:spcAft>
                <a:buNone/>
              </a:pPr>
              <a:t>‹#›</a:t>
            </a:fld>
            <a:endParaRPr sz="1600" b="0" i="0" u="none" strike="noStrike" cap="none">
              <a:solidFill>
                <a:schemeClr val="dk1"/>
              </a:solidFill>
              <a:latin typeface="Arial"/>
              <a:ea typeface="Arial"/>
              <a:cs typeface="Arial"/>
              <a:sym typeface="Arial"/>
            </a:endParaRPr>
          </a:p>
        </p:txBody>
      </p:sp>
      <p:sp>
        <p:nvSpPr>
          <p:cNvPr id="67" name="Google Shape;67;p14"/>
          <p:cNvSpPr/>
          <p:nvPr/>
        </p:nvSpPr>
        <p:spPr>
          <a:xfrm>
            <a:off x="0" y="0"/>
            <a:ext cx="12191760" cy="232560"/>
          </a:xfrm>
          <a:prstGeom prst="rect">
            <a:avLst/>
          </a:prstGeom>
          <a:solidFill>
            <a:srgbClr val="0066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500" b="1" i="1" u="none" strike="noStrike" cap="none" dirty="0">
                <a:solidFill>
                  <a:srgbClr val="FFFFFF"/>
                </a:solidFill>
                <a:latin typeface="Times New Roman"/>
                <a:ea typeface="Arial"/>
                <a:cs typeface="Times New Roman"/>
                <a:sym typeface="Times New Roman"/>
              </a:rPr>
              <a:t>Recognizing Nutrient Deficiency in Paddy Crop using </a:t>
            </a:r>
            <a:r>
              <a:rPr lang="en-US" sz="1500" b="1" i="1" u="none" strike="noStrike" cap="none" dirty="0" smtClean="0">
                <a:solidFill>
                  <a:srgbClr val="FFFFFF"/>
                </a:solidFill>
                <a:latin typeface="Times New Roman"/>
                <a:ea typeface="Arial"/>
                <a:cs typeface="Times New Roman"/>
                <a:sym typeface="Times New Roman"/>
              </a:rPr>
              <a:t>Neural</a:t>
            </a:r>
            <a:r>
              <a:rPr lang="en-US" sz="1500" b="1" i="1" u="none" strike="noStrike" cap="none" baseline="0" dirty="0" smtClean="0">
                <a:solidFill>
                  <a:srgbClr val="FFFFFF"/>
                </a:solidFill>
                <a:latin typeface="Times New Roman"/>
                <a:ea typeface="Arial"/>
                <a:cs typeface="Times New Roman"/>
                <a:sym typeface="Times New Roman"/>
              </a:rPr>
              <a:t> Networks</a:t>
            </a:r>
            <a:endParaRPr lang="en-IN" sz="1500" b="0" i="0" u="none" strike="noStrike" cap="none" dirty="0">
              <a:solidFill>
                <a:schemeClr val="dk1"/>
              </a:solidFill>
              <a:latin typeface="Arial"/>
              <a:ea typeface="Arial"/>
              <a:cs typeface="Arial"/>
              <a:sym typeface="Arial"/>
            </a:endParaRPr>
          </a:p>
        </p:txBody>
      </p:sp>
      <p:pic>
        <p:nvPicPr>
          <p:cNvPr id="68" name="Google Shape;68;p14"/>
          <p:cNvPicPr preferRelativeResize="0"/>
          <p:nvPr/>
        </p:nvPicPr>
        <p:blipFill rotWithShape="1">
          <a:blip r:embed="rId14">
            <a:alphaModFix/>
          </a:blip>
          <a:srcRect/>
          <a:stretch/>
        </p:blipFill>
        <p:spPr>
          <a:xfrm>
            <a:off x="11506320" y="5956200"/>
            <a:ext cx="685440" cy="685440"/>
          </a:xfrm>
          <a:prstGeom prst="rect">
            <a:avLst/>
          </a:prstGeom>
          <a:noFill/>
          <a:ln>
            <a:noFill/>
          </a:ln>
        </p:spPr>
      </p:pic>
      <p:sp>
        <p:nvSpPr>
          <p:cNvPr id="69" name="Google Shape;69;p14"/>
          <p:cNvSpPr/>
          <p:nvPr/>
        </p:nvSpPr>
        <p:spPr>
          <a:xfrm>
            <a:off x="0" y="6642720"/>
            <a:ext cx="776880" cy="214920"/>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0" i="0" u="none" strike="noStrike" cap="small">
                <a:solidFill>
                  <a:srgbClr val="FFFFFF"/>
                </a:solidFill>
                <a:latin typeface="Times New Roman"/>
                <a:ea typeface="Times New Roman"/>
                <a:cs typeface="Times New Roman"/>
                <a:sym typeface="Times New Roman"/>
              </a:rPr>
              <a:t>A - 16</a:t>
            </a:r>
            <a:endParaRPr sz="16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hyperlink" Target="ICIAET-P164%20(3).pdf" TargetMode="Externa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hyperlink" Target="Paper%201.pdf" TargetMode="External"/><Relationship Id="rId2" Type="http://schemas.openxmlformats.org/officeDocument/2006/relationships/notesSlide" Target="../notesSlides/notesSlide29.xml"/><Relationship Id="rId1" Type="http://schemas.openxmlformats.org/officeDocument/2006/relationships/slideLayout" Target="../slideLayouts/slideLayout13.xml"/><Relationship Id="rId5" Type="http://schemas.openxmlformats.org/officeDocument/2006/relationships/hyperlink" Target="ICWT50448.2020.9243623.pdf" TargetMode="External"/><Relationship Id="rId4" Type="http://schemas.openxmlformats.org/officeDocument/2006/relationships/hyperlink" Target="Plant%20nutrient%20deficiency%20paper.pdf"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IEECON.2018.8712217.pdf" TargetMode="External"/><Relationship Id="rId2" Type="http://schemas.openxmlformats.org/officeDocument/2006/relationships/hyperlink" Target="nutrients%20deficiency1.pdf" TargetMode="External"/><Relationship Id="rId1" Type="http://schemas.openxmlformats.org/officeDocument/2006/relationships/slideLayout" Target="../slideLayouts/slideLayout14.xml"/><Relationship Id="rId4" Type="http://schemas.openxmlformats.org/officeDocument/2006/relationships/hyperlink" Target="IRJET-V9I8325.pdf" TargetMode="External"/></Relationships>
</file>

<file path=ppt/slides/_rels/slide58.xml.rels><?xml version="1.0" encoding="UTF-8" standalone="yes"?>
<Relationships xmlns="http://schemas.openxmlformats.org/package/2006/relationships"><Relationship Id="rId2" Type="http://schemas.openxmlformats.org/officeDocument/2006/relationships/hyperlink" Target="https://github.com/204G1A0520/CSE-2020-24-Batch-A16" TargetMode="Externa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27"/>
          <p:cNvSpPr/>
          <p:nvPr/>
        </p:nvSpPr>
        <p:spPr>
          <a:xfrm>
            <a:off x="3381356" y="2500306"/>
            <a:ext cx="5336916" cy="89784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400" b="0" i="1" u="none" strike="noStrike" cap="none" dirty="0">
                <a:solidFill>
                  <a:srgbClr val="000000"/>
                </a:solidFill>
                <a:latin typeface="Times New Roman"/>
                <a:ea typeface="Times New Roman"/>
                <a:cs typeface="Times New Roman"/>
                <a:sym typeface="Times New Roman"/>
              </a:rPr>
              <a:t>Under the guidance of</a:t>
            </a:r>
            <a:endParaRPr sz="1400" b="0" i="0" u="none" strike="noStrike" cap="none">
              <a:solidFill>
                <a:schemeClr val="dk1"/>
              </a:solidFill>
              <a:latin typeface="Arial"/>
              <a:ea typeface="Arial"/>
              <a:cs typeface="Arial"/>
              <a:sym typeface="Arial"/>
            </a:endParaRPr>
          </a:p>
          <a:p>
            <a:pPr marL="0" marR="0" lvl="0" indent="0" algn="ctr" rtl="0">
              <a:lnSpc>
                <a:spcPct val="90000"/>
              </a:lnSpc>
              <a:spcBef>
                <a:spcPts val="300"/>
              </a:spcBef>
              <a:spcAft>
                <a:spcPts val="0"/>
              </a:spcAft>
              <a:buNone/>
            </a:pPr>
            <a:r>
              <a:rPr lang="en-US" sz="2400" dirty="0">
                <a:latin typeface="Times New Roman"/>
                <a:ea typeface="Times New Roman"/>
                <a:cs typeface="Times New Roman"/>
                <a:sym typeface="Times New Roman"/>
              </a:rPr>
              <a:t>Mr. P. </a:t>
            </a:r>
            <a:r>
              <a:rPr lang="en-US" sz="2400" dirty="0" err="1">
                <a:latin typeface="Times New Roman"/>
                <a:ea typeface="Times New Roman"/>
                <a:cs typeface="Times New Roman"/>
                <a:sym typeface="Times New Roman"/>
              </a:rPr>
              <a:t>Veera</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Prakash</a:t>
            </a:r>
            <a:r>
              <a:rPr lang="en-US" sz="2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M.Tech</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Ph.D</a:t>
            </a:r>
            <a:r>
              <a:rPr lang="en-US" sz="1400" b="0" i="0" u="none" strike="noStrike" cap="none" dirty="0">
                <a:solidFill>
                  <a:srgbClr val="000000"/>
                </a:solidFill>
                <a:latin typeface="Times New Roman"/>
                <a:ea typeface="Times New Roman"/>
                <a:cs typeface="Times New Roman"/>
                <a:sym typeface="Times New Roman"/>
              </a:rPr>
              <a:t>), MIEI, MCSI</a:t>
            </a:r>
            <a:endParaRPr sz="1400" b="0" i="0" u="none" strike="noStrike" cap="none">
              <a:solidFill>
                <a:schemeClr val="dk1"/>
              </a:solidFill>
              <a:latin typeface="Arial"/>
              <a:ea typeface="Arial"/>
              <a:cs typeface="Arial"/>
              <a:sym typeface="Arial"/>
            </a:endParaRPr>
          </a:p>
          <a:p>
            <a:pPr marL="0" marR="0" lvl="0" indent="0" algn="ctr" rtl="0">
              <a:lnSpc>
                <a:spcPct val="90000"/>
              </a:lnSpc>
              <a:spcBef>
                <a:spcPts val="201"/>
              </a:spcBef>
              <a:spcAft>
                <a:spcPts val="0"/>
              </a:spcAft>
              <a:buNone/>
            </a:pPr>
            <a:r>
              <a:rPr lang="en-US" sz="1400" b="0" i="0" u="none" strike="noStrike" cap="none" dirty="0">
                <a:solidFill>
                  <a:srgbClr val="000000"/>
                </a:solidFill>
                <a:latin typeface="Times New Roman"/>
                <a:ea typeface="Times New Roman"/>
                <a:cs typeface="Times New Roman"/>
                <a:sym typeface="Times New Roman"/>
              </a:rPr>
              <a:t>Assistant Professor &amp; HOD</a:t>
            </a:r>
            <a:endParaRPr sz="1400" b="0" i="0" u="none" strike="noStrike" cap="none">
              <a:solidFill>
                <a:schemeClr val="dk1"/>
              </a:solidFill>
              <a:latin typeface="Arial"/>
              <a:ea typeface="Arial"/>
              <a:cs typeface="Arial"/>
              <a:sym typeface="Arial"/>
            </a:endParaRPr>
          </a:p>
        </p:txBody>
      </p:sp>
      <p:sp>
        <p:nvSpPr>
          <p:cNvPr id="124" name="Google Shape;124;p27"/>
          <p:cNvSpPr/>
          <p:nvPr/>
        </p:nvSpPr>
        <p:spPr>
          <a:xfrm>
            <a:off x="1514520" y="5162400"/>
            <a:ext cx="9162720" cy="142668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2394" b="0" i="0" u="none" strike="noStrike" cap="none" dirty="0">
                <a:solidFill>
                  <a:srgbClr val="000000"/>
                </a:solidFill>
                <a:latin typeface="Times New Roman"/>
                <a:ea typeface="Times New Roman"/>
                <a:cs typeface="Times New Roman"/>
                <a:sym typeface="Times New Roman"/>
              </a:rPr>
              <a:t>Department of Computer Science and Engineering      </a:t>
            </a:r>
            <a:endParaRPr sz="2394" b="0" i="0" u="none" strike="noStrike" cap="none">
              <a:solidFill>
                <a:schemeClr val="dk1"/>
              </a:solidFill>
              <a:latin typeface="Arial"/>
              <a:ea typeface="Arial"/>
              <a:cs typeface="Arial"/>
              <a:sym typeface="Arial"/>
            </a:endParaRPr>
          </a:p>
          <a:p>
            <a:pPr marL="0" marR="0" lvl="0" indent="0" algn="ctr" rtl="0">
              <a:lnSpc>
                <a:spcPct val="90000"/>
              </a:lnSpc>
              <a:spcBef>
                <a:spcPts val="499"/>
              </a:spcBef>
              <a:spcAft>
                <a:spcPts val="0"/>
              </a:spcAft>
              <a:buNone/>
            </a:pPr>
            <a:r>
              <a:rPr lang="en-US" sz="3705" b="0" i="0" u="none" strike="noStrike" cap="none" dirty="0" err="1">
                <a:solidFill>
                  <a:srgbClr val="FF0000"/>
                </a:solidFill>
                <a:latin typeface="Times New Roman"/>
                <a:ea typeface="Times New Roman"/>
                <a:cs typeface="Times New Roman"/>
                <a:sym typeface="Times New Roman"/>
              </a:rPr>
              <a:t>Srinivasa</a:t>
            </a:r>
            <a:r>
              <a:rPr lang="en-US" sz="3705" b="0" i="0" u="none" strike="noStrike" cap="none" dirty="0">
                <a:solidFill>
                  <a:srgbClr val="FF0000"/>
                </a:solidFill>
                <a:latin typeface="Times New Roman"/>
                <a:ea typeface="Times New Roman"/>
                <a:cs typeface="Times New Roman"/>
                <a:sym typeface="Times New Roman"/>
              </a:rPr>
              <a:t> </a:t>
            </a:r>
            <a:r>
              <a:rPr lang="en-US" sz="3705" b="0" i="0" u="none" strike="noStrike" cap="none" dirty="0" err="1">
                <a:solidFill>
                  <a:srgbClr val="FF0000"/>
                </a:solidFill>
                <a:latin typeface="Times New Roman"/>
                <a:ea typeface="Times New Roman"/>
                <a:cs typeface="Times New Roman"/>
                <a:sym typeface="Times New Roman"/>
              </a:rPr>
              <a:t>Ramanujan</a:t>
            </a:r>
            <a:r>
              <a:rPr lang="en-US" sz="3705" b="0" i="0" u="none" strike="noStrike" cap="none" dirty="0">
                <a:solidFill>
                  <a:srgbClr val="FF0000"/>
                </a:solidFill>
                <a:latin typeface="Times New Roman"/>
                <a:ea typeface="Times New Roman"/>
                <a:cs typeface="Times New Roman"/>
                <a:sym typeface="Times New Roman"/>
              </a:rPr>
              <a:t> Institute of Technology</a:t>
            </a:r>
            <a:endParaRPr sz="3705" b="0" i="0" u="none" strike="noStrike" cap="none">
              <a:solidFill>
                <a:schemeClr val="dk1"/>
              </a:solidFill>
              <a:latin typeface="Arial"/>
              <a:ea typeface="Arial"/>
              <a:cs typeface="Arial"/>
              <a:sym typeface="Arial"/>
            </a:endParaRPr>
          </a:p>
          <a:p>
            <a:pPr marL="0" marR="0" lvl="0" indent="0" algn="ctr" rtl="0">
              <a:lnSpc>
                <a:spcPct val="90000"/>
              </a:lnSpc>
              <a:spcBef>
                <a:spcPts val="300"/>
              </a:spcBef>
              <a:spcAft>
                <a:spcPts val="0"/>
              </a:spcAft>
              <a:buNone/>
            </a:pPr>
            <a:r>
              <a:rPr lang="en-US" sz="1026" b="1" i="0" u="none" strike="noStrike" cap="none" dirty="0">
                <a:solidFill>
                  <a:srgbClr val="000000"/>
                </a:solidFill>
                <a:latin typeface="Times New Roman"/>
                <a:ea typeface="Times New Roman"/>
                <a:cs typeface="Times New Roman"/>
                <a:sym typeface="Times New Roman"/>
              </a:rPr>
              <a:t>(</a:t>
            </a:r>
            <a:r>
              <a:rPr lang="en-US" sz="1140" b="1" i="0" u="none" strike="noStrike" cap="none" dirty="0" err="1">
                <a:solidFill>
                  <a:srgbClr val="000000"/>
                </a:solidFill>
                <a:latin typeface="Verdana"/>
                <a:ea typeface="Verdana"/>
                <a:cs typeface="Verdana"/>
                <a:sym typeface="Verdana"/>
              </a:rPr>
              <a:t>Autonomus</a:t>
            </a:r>
            <a:r>
              <a:rPr lang="en-US" sz="1140" b="1" i="0" u="none" strike="noStrike" cap="none" dirty="0">
                <a:solidFill>
                  <a:srgbClr val="000000"/>
                </a:solidFill>
                <a:latin typeface="Verdana"/>
                <a:ea typeface="Verdana"/>
                <a:cs typeface="Verdana"/>
                <a:sym typeface="Verdana"/>
              </a:rPr>
              <a:t>)</a:t>
            </a:r>
            <a:endParaRPr sz="1140" b="0" i="0" u="none" strike="noStrike" cap="none">
              <a:solidFill>
                <a:schemeClr val="dk1"/>
              </a:solidFill>
              <a:latin typeface="Arial"/>
              <a:ea typeface="Arial"/>
              <a:cs typeface="Arial"/>
              <a:sym typeface="Arial"/>
            </a:endParaRPr>
          </a:p>
          <a:p>
            <a:pPr marL="0" marR="0" lvl="0" indent="0" algn="ctr" rtl="0">
              <a:lnSpc>
                <a:spcPct val="90000"/>
              </a:lnSpc>
              <a:spcBef>
                <a:spcPts val="1001"/>
              </a:spcBef>
              <a:spcAft>
                <a:spcPts val="0"/>
              </a:spcAft>
              <a:buNone/>
            </a:pPr>
            <a:r>
              <a:rPr lang="en-US" sz="1425" b="1" i="0" u="none" strike="noStrike" cap="none" dirty="0">
                <a:solidFill>
                  <a:srgbClr val="1F4E79"/>
                </a:solidFill>
                <a:latin typeface="Times New Roman"/>
                <a:ea typeface="Times New Roman"/>
                <a:cs typeface="Times New Roman"/>
                <a:sym typeface="Times New Roman"/>
              </a:rPr>
              <a:t>2023 - 2024</a:t>
            </a:r>
            <a:endParaRPr sz="1425" b="0" i="0" u="none" strike="noStrike" cap="none">
              <a:solidFill>
                <a:schemeClr val="dk1"/>
              </a:solidFill>
              <a:latin typeface="Arial"/>
              <a:ea typeface="Arial"/>
              <a:cs typeface="Arial"/>
              <a:sym typeface="Arial"/>
            </a:endParaRPr>
          </a:p>
          <a:p>
            <a:pPr marL="0" marR="0" lvl="0" indent="0" algn="ctr" rtl="0">
              <a:lnSpc>
                <a:spcPct val="90000"/>
              </a:lnSpc>
              <a:spcBef>
                <a:spcPts val="1100"/>
              </a:spcBef>
              <a:spcAft>
                <a:spcPts val="0"/>
              </a:spcAft>
              <a:buNone/>
            </a:pPr>
            <a:endParaRPr sz="1425" b="0" i="0" u="none" strike="noStrike" cap="none">
              <a:solidFill>
                <a:schemeClr val="dk1"/>
              </a:solidFill>
              <a:latin typeface="Arial"/>
              <a:ea typeface="Arial"/>
              <a:cs typeface="Arial"/>
              <a:sym typeface="Arial"/>
            </a:endParaRPr>
          </a:p>
        </p:txBody>
      </p:sp>
      <p:sp>
        <p:nvSpPr>
          <p:cNvPr id="125" name="Google Shape;125;p27"/>
          <p:cNvSpPr/>
          <p:nvPr/>
        </p:nvSpPr>
        <p:spPr>
          <a:xfrm>
            <a:off x="3686713" y="1643050"/>
            <a:ext cx="2571768" cy="58464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2288" dirty="0">
                <a:latin typeface="Times New Roman"/>
                <a:cs typeface="Times New Roman"/>
                <a:sym typeface="Times New Roman"/>
              </a:rPr>
              <a:t>N. Hari Krishna</a:t>
            </a:r>
            <a:endParaRPr sz="2288" b="0" i="0" u="none" strike="noStrike" cap="none" dirty="0">
              <a:solidFill>
                <a:schemeClr val="dk1"/>
              </a:solidFill>
              <a:latin typeface="Arial"/>
              <a:ea typeface="Arial"/>
              <a:cs typeface="Arial"/>
              <a:sym typeface="Arial"/>
            </a:endParaRPr>
          </a:p>
          <a:p>
            <a:pPr marL="0" marR="0" lvl="0" indent="0" algn="ctr" rtl="0">
              <a:lnSpc>
                <a:spcPct val="90000"/>
              </a:lnSpc>
              <a:spcBef>
                <a:spcPts val="300"/>
              </a:spcBef>
              <a:spcAft>
                <a:spcPts val="0"/>
              </a:spcAft>
              <a:buNone/>
            </a:pPr>
            <a:r>
              <a:rPr lang="en-US" sz="1056" b="0" i="0" u="none" strike="noStrike" cap="none" dirty="0">
                <a:solidFill>
                  <a:srgbClr val="000000"/>
                </a:solidFill>
                <a:latin typeface="Times New Roman"/>
                <a:ea typeface="Times New Roman"/>
                <a:cs typeface="Times New Roman"/>
                <a:sym typeface="Times New Roman"/>
              </a:rPr>
              <a:t>Roll No. </a:t>
            </a:r>
            <a:r>
              <a:rPr lang="en-US" sz="1056" dirty="0">
                <a:latin typeface="Times New Roman"/>
                <a:ea typeface="Times New Roman"/>
                <a:cs typeface="Times New Roman"/>
                <a:sym typeface="Times New Roman"/>
              </a:rPr>
              <a:t>21</a:t>
            </a:r>
            <a:r>
              <a:rPr lang="en-US" sz="1056" b="0" i="0" u="none" strike="noStrike" cap="none" dirty="0">
                <a:solidFill>
                  <a:srgbClr val="000000"/>
                </a:solidFill>
                <a:latin typeface="Times New Roman"/>
                <a:ea typeface="Times New Roman"/>
                <a:cs typeface="Times New Roman"/>
                <a:sym typeface="Times New Roman"/>
              </a:rPr>
              <a:t>4G5A0505</a:t>
            </a:r>
            <a:endParaRPr sz="1056" b="0" i="0" u="none" strike="noStrike" cap="none" dirty="0">
              <a:solidFill>
                <a:schemeClr val="dk1"/>
              </a:solidFill>
              <a:latin typeface="Arial"/>
              <a:ea typeface="Arial"/>
              <a:cs typeface="Arial"/>
              <a:sym typeface="Arial"/>
            </a:endParaRPr>
          </a:p>
        </p:txBody>
      </p:sp>
      <p:sp>
        <p:nvSpPr>
          <p:cNvPr id="126" name="Google Shape;126;p27"/>
          <p:cNvSpPr/>
          <p:nvPr/>
        </p:nvSpPr>
        <p:spPr>
          <a:xfrm>
            <a:off x="6778152" y="1643050"/>
            <a:ext cx="2017080" cy="58464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2288" b="0" i="0" u="none" strike="noStrike" cap="none" dirty="0">
                <a:solidFill>
                  <a:schemeClr val="dk1"/>
                </a:solidFill>
                <a:latin typeface="Times New Roman"/>
                <a:ea typeface="Arial"/>
                <a:cs typeface="Times New Roman"/>
                <a:sym typeface="Times New Roman"/>
              </a:rPr>
              <a:t>P. </a:t>
            </a:r>
            <a:r>
              <a:rPr lang="en-US" sz="2288" b="0" i="0" u="none" strike="noStrike" cap="none" dirty="0" err="1">
                <a:solidFill>
                  <a:schemeClr val="dk1"/>
                </a:solidFill>
                <a:latin typeface="Times New Roman"/>
                <a:ea typeface="Arial"/>
                <a:cs typeface="Times New Roman"/>
                <a:sym typeface="Times New Roman"/>
              </a:rPr>
              <a:t>Nandini</a:t>
            </a:r>
            <a:endParaRPr sz="2288" b="0" i="0" u="none" strike="noStrike" cap="none">
              <a:solidFill>
                <a:schemeClr val="dk1"/>
              </a:solidFill>
              <a:latin typeface="Arial"/>
              <a:ea typeface="Arial"/>
              <a:cs typeface="Arial"/>
              <a:sym typeface="Arial"/>
            </a:endParaRPr>
          </a:p>
          <a:p>
            <a:pPr marL="0" marR="0" lvl="0" indent="0" algn="ctr" rtl="0">
              <a:lnSpc>
                <a:spcPct val="90000"/>
              </a:lnSpc>
              <a:spcBef>
                <a:spcPts val="300"/>
              </a:spcBef>
              <a:spcAft>
                <a:spcPts val="0"/>
              </a:spcAft>
              <a:buNone/>
            </a:pPr>
            <a:r>
              <a:rPr lang="en-US" sz="1056" b="0" i="0" u="none" strike="noStrike" cap="none" dirty="0">
                <a:solidFill>
                  <a:srgbClr val="000000"/>
                </a:solidFill>
                <a:latin typeface="Times New Roman"/>
                <a:ea typeface="Times New Roman"/>
                <a:cs typeface="Times New Roman"/>
                <a:sym typeface="Times New Roman"/>
              </a:rPr>
              <a:t>Roll No. </a:t>
            </a:r>
            <a:r>
              <a:rPr lang="en-US" sz="1056" dirty="0">
                <a:latin typeface="Times New Roman"/>
                <a:ea typeface="Times New Roman"/>
                <a:cs typeface="Times New Roman"/>
                <a:sym typeface="Times New Roman"/>
              </a:rPr>
              <a:t>20</a:t>
            </a:r>
            <a:r>
              <a:rPr lang="en-US" sz="1056" b="0" i="0" u="none" strike="noStrike" cap="none" dirty="0">
                <a:solidFill>
                  <a:srgbClr val="000000"/>
                </a:solidFill>
                <a:latin typeface="Times New Roman"/>
                <a:ea typeface="Times New Roman"/>
                <a:cs typeface="Times New Roman"/>
                <a:sym typeface="Times New Roman"/>
              </a:rPr>
              <a:t>4G1A0564</a:t>
            </a:r>
            <a:endParaRPr sz="1056" b="0" i="0" u="none" strike="noStrike" cap="none">
              <a:solidFill>
                <a:schemeClr val="dk1"/>
              </a:solidFill>
              <a:latin typeface="Arial"/>
              <a:ea typeface="Arial"/>
              <a:cs typeface="Arial"/>
              <a:sym typeface="Arial"/>
            </a:endParaRPr>
          </a:p>
        </p:txBody>
      </p:sp>
      <p:sp>
        <p:nvSpPr>
          <p:cNvPr id="127" name="Google Shape;127;p27"/>
          <p:cNvSpPr/>
          <p:nvPr/>
        </p:nvSpPr>
        <p:spPr>
          <a:xfrm>
            <a:off x="320760" y="1598760"/>
            <a:ext cx="2846282" cy="58428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2288" dirty="0">
                <a:latin typeface="Times New Roman"/>
                <a:cs typeface="Times New Roman"/>
                <a:sym typeface="Times New Roman"/>
              </a:rPr>
              <a:t>K. J. </a:t>
            </a:r>
            <a:r>
              <a:rPr lang="en-US" sz="2288" dirty="0" err="1">
                <a:latin typeface="Times New Roman"/>
                <a:cs typeface="Times New Roman"/>
                <a:sym typeface="Times New Roman"/>
              </a:rPr>
              <a:t>Bharath</a:t>
            </a:r>
            <a:r>
              <a:rPr lang="en-US" sz="2288" dirty="0">
                <a:latin typeface="Times New Roman"/>
                <a:cs typeface="Times New Roman"/>
                <a:sym typeface="Times New Roman"/>
              </a:rPr>
              <a:t> Kumar</a:t>
            </a:r>
            <a:endParaRPr sz="2288" b="0" i="0" u="none" strike="noStrike" cap="none">
              <a:solidFill>
                <a:schemeClr val="dk1"/>
              </a:solidFill>
              <a:latin typeface="Arial"/>
              <a:ea typeface="Arial"/>
              <a:cs typeface="Arial"/>
              <a:sym typeface="Arial"/>
            </a:endParaRPr>
          </a:p>
          <a:p>
            <a:pPr marL="0" marR="0" lvl="0" indent="0" algn="ctr" rtl="0">
              <a:lnSpc>
                <a:spcPct val="90000"/>
              </a:lnSpc>
              <a:spcBef>
                <a:spcPts val="300"/>
              </a:spcBef>
              <a:spcAft>
                <a:spcPts val="0"/>
              </a:spcAft>
              <a:buNone/>
            </a:pPr>
            <a:r>
              <a:rPr lang="en-US" sz="1056" b="0" i="0" u="none" strike="noStrike" cap="none" dirty="0">
                <a:solidFill>
                  <a:srgbClr val="000000"/>
                </a:solidFill>
                <a:latin typeface="Times New Roman"/>
                <a:ea typeface="Times New Roman"/>
                <a:cs typeface="Times New Roman"/>
                <a:sym typeface="Times New Roman"/>
              </a:rPr>
              <a:t>Roll No. </a:t>
            </a:r>
            <a:r>
              <a:rPr lang="en-US" sz="1056" dirty="0">
                <a:latin typeface="Times New Roman"/>
                <a:ea typeface="Times New Roman"/>
                <a:cs typeface="Times New Roman"/>
                <a:sym typeface="Times New Roman"/>
              </a:rPr>
              <a:t>204G1A0520</a:t>
            </a:r>
            <a:endParaRPr sz="1056" b="0" i="0" u="none" strike="noStrike" cap="none">
              <a:solidFill>
                <a:schemeClr val="dk1"/>
              </a:solidFill>
              <a:latin typeface="Arial"/>
              <a:ea typeface="Arial"/>
              <a:cs typeface="Arial"/>
              <a:sym typeface="Arial"/>
            </a:endParaRPr>
          </a:p>
        </p:txBody>
      </p:sp>
      <p:sp>
        <p:nvSpPr>
          <p:cNvPr id="128" name="Google Shape;128;p27"/>
          <p:cNvSpPr/>
          <p:nvPr/>
        </p:nvSpPr>
        <p:spPr>
          <a:xfrm>
            <a:off x="754920" y="335160"/>
            <a:ext cx="10527840" cy="857520"/>
          </a:xfrm>
          <a:prstGeom prst="roundRect">
            <a:avLst>
              <a:gd name="adj" fmla="val 16667"/>
            </a:avLst>
          </a:prstGeom>
          <a:solidFill>
            <a:srgbClr val="FF6600"/>
          </a:solidFill>
          <a:ln>
            <a:noFill/>
          </a:ln>
          <a:effectLst>
            <a:outerShdw blurRad="57240" dist="19080" dir="5400000" algn="ctr" rotWithShape="0">
              <a:srgbClr val="000000">
                <a:alpha val="62745"/>
              </a:srgbClr>
            </a:outerShdw>
          </a:effectLst>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en-US" sz="3200" dirty="0">
                <a:solidFill>
                  <a:srgbClr val="FFFFFF"/>
                </a:solidFill>
                <a:latin typeface="Times New Roman"/>
                <a:cs typeface="Times New Roman"/>
                <a:sym typeface="Times New Roman"/>
              </a:rPr>
              <a:t>R</a:t>
            </a:r>
            <a:r>
              <a:rPr lang="en-US" sz="3200" b="0" i="0" u="none" strike="noStrike" cap="none" dirty="0">
                <a:solidFill>
                  <a:srgbClr val="FFFFFF"/>
                </a:solidFill>
                <a:latin typeface="Times New Roman"/>
                <a:ea typeface="Arial"/>
                <a:cs typeface="Times New Roman"/>
                <a:sym typeface="Times New Roman"/>
              </a:rPr>
              <a:t>ecognizing Nutrient Deficiency in </a:t>
            </a:r>
            <a:r>
              <a:rPr lang="en-US" sz="3200" dirty="0">
                <a:solidFill>
                  <a:srgbClr val="FFFFFF"/>
                </a:solidFill>
                <a:latin typeface="Times New Roman"/>
                <a:cs typeface="Times New Roman"/>
                <a:sym typeface="Times New Roman"/>
              </a:rPr>
              <a:t>Paddy</a:t>
            </a:r>
            <a:r>
              <a:rPr lang="en-US" sz="3200" b="0" i="0" u="none" strike="noStrike" cap="none" dirty="0">
                <a:solidFill>
                  <a:srgbClr val="FFFFFF"/>
                </a:solidFill>
                <a:latin typeface="Times New Roman"/>
                <a:ea typeface="Arial"/>
                <a:cs typeface="Times New Roman"/>
                <a:sym typeface="Times New Roman"/>
              </a:rPr>
              <a:t> Crop </a:t>
            </a:r>
            <a:r>
              <a:rPr lang="en-US" sz="3200" b="0" i="0" u="none" strike="noStrike" cap="none" dirty="0" smtClean="0">
                <a:solidFill>
                  <a:srgbClr val="FFFFFF"/>
                </a:solidFill>
                <a:latin typeface="Times New Roman"/>
                <a:ea typeface="Arial"/>
                <a:cs typeface="Times New Roman"/>
                <a:sym typeface="Times New Roman"/>
              </a:rPr>
              <a:t>using Neural Networks</a:t>
            </a:r>
            <a:endParaRPr sz="3200" b="0" i="0" u="none" strike="noStrike" cap="none" dirty="0">
              <a:solidFill>
                <a:schemeClr val="dk1"/>
              </a:solidFill>
              <a:latin typeface="Arial"/>
              <a:ea typeface="Arial"/>
              <a:cs typeface="Arial"/>
              <a:sym typeface="Arial"/>
            </a:endParaRPr>
          </a:p>
        </p:txBody>
      </p:sp>
      <p:sp>
        <p:nvSpPr>
          <p:cNvPr id="129" name="Google Shape;129;p27"/>
          <p:cNvSpPr/>
          <p:nvPr/>
        </p:nvSpPr>
        <p:spPr>
          <a:xfrm>
            <a:off x="2714760" y="1261800"/>
            <a:ext cx="6761880" cy="349920"/>
          </a:xfrm>
          <a:prstGeom prst="rect">
            <a:avLst/>
          </a:prstGeom>
          <a:noFill/>
          <a:ln>
            <a:noFill/>
          </a:ln>
        </p:spPr>
        <p:txBody>
          <a:bodyPr spcFirstLastPara="1" wrap="square" lIns="90000" tIns="45000" rIns="90000" bIns="45000" anchor="t" anchorCtr="0">
            <a:noAutofit/>
          </a:bodyPr>
          <a:lstStyle/>
          <a:p>
            <a:pPr marL="0" marR="0" lvl="0" indent="0" algn="ctr" rtl="0">
              <a:lnSpc>
                <a:spcPct val="107000"/>
              </a:lnSpc>
              <a:spcBef>
                <a:spcPts val="0"/>
              </a:spcBef>
              <a:spcAft>
                <a:spcPts val="0"/>
              </a:spcAft>
              <a:buNone/>
            </a:pPr>
            <a:r>
              <a:rPr lang="en-US" sz="1600" b="0" i="1" u="none" strike="noStrike" cap="none">
                <a:solidFill>
                  <a:srgbClr val="000000"/>
                </a:solidFill>
                <a:latin typeface="Times New Roman"/>
                <a:ea typeface="Times New Roman"/>
                <a:cs typeface="Times New Roman"/>
                <a:sym typeface="Times New Roman"/>
              </a:rPr>
              <a:t>by</a:t>
            </a:r>
            <a:endParaRPr sz="1600" b="0" i="0" u="none" strike="noStrike" cap="none">
              <a:solidFill>
                <a:schemeClr val="dk1"/>
              </a:solidFill>
              <a:latin typeface="Arial"/>
              <a:ea typeface="Arial"/>
              <a:cs typeface="Arial"/>
              <a:sym typeface="Arial"/>
            </a:endParaRPr>
          </a:p>
        </p:txBody>
      </p:sp>
      <p:pic>
        <p:nvPicPr>
          <p:cNvPr id="130" name="Google Shape;130;p27"/>
          <p:cNvPicPr preferRelativeResize="0"/>
          <p:nvPr/>
        </p:nvPicPr>
        <p:blipFill rotWithShape="1">
          <a:blip r:embed="rId3">
            <a:alphaModFix/>
          </a:blip>
          <a:srcRect/>
          <a:stretch/>
        </p:blipFill>
        <p:spPr>
          <a:xfrm>
            <a:off x="5174280" y="3476880"/>
            <a:ext cx="1843200" cy="1685160"/>
          </a:xfrm>
          <a:prstGeom prst="rect">
            <a:avLst/>
          </a:prstGeom>
          <a:noFill/>
          <a:ln>
            <a:noFill/>
          </a:ln>
        </p:spPr>
      </p:pic>
      <p:sp>
        <p:nvSpPr>
          <p:cNvPr id="131" name="Google Shape;131;p27"/>
          <p:cNvSpPr/>
          <p:nvPr/>
        </p:nvSpPr>
        <p:spPr>
          <a:xfrm>
            <a:off x="9349920" y="1636560"/>
            <a:ext cx="2175368" cy="58464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2262" dirty="0">
                <a:latin typeface="Times New Roman"/>
                <a:cs typeface="Times New Roman"/>
                <a:sym typeface="Times New Roman"/>
              </a:rPr>
              <a:t>M. </a:t>
            </a:r>
            <a:r>
              <a:rPr lang="en-US" sz="2262" dirty="0" err="1">
                <a:latin typeface="Times New Roman"/>
                <a:cs typeface="Times New Roman"/>
                <a:sym typeface="Times New Roman"/>
              </a:rPr>
              <a:t>Gnapika</a:t>
            </a:r>
            <a:r>
              <a:rPr lang="en-US" sz="2262" dirty="0">
                <a:latin typeface="Times New Roman"/>
                <a:cs typeface="Times New Roman"/>
                <a:sym typeface="Times New Roman"/>
              </a:rPr>
              <a:t> </a:t>
            </a:r>
            <a:r>
              <a:rPr lang="en-US" sz="2262" dirty="0" err="1">
                <a:latin typeface="Times New Roman"/>
                <a:cs typeface="Times New Roman"/>
                <a:sym typeface="Times New Roman"/>
              </a:rPr>
              <a:t>Bai</a:t>
            </a:r>
            <a:endParaRPr sz="2262" b="0" i="0" u="none" strike="noStrike" cap="none">
              <a:solidFill>
                <a:schemeClr val="dk1"/>
              </a:solidFill>
              <a:latin typeface="Arial"/>
              <a:ea typeface="Arial"/>
              <a:cs typeface="Arial"/>
              <a:sym typeface="Arial"/>
            </a:endParaRPr>
          </a:p>
          <a:p>
            <a:pPr marL="0" marR="0" lvl="0" indent="0" algn="ctr" rtl="0">
              <a:lnSpc>
                <a:spcPct val="90000"/>
              </a:lnSpc>
              <a:spcBef>
                <a:spcPts val="300"/>
              </a:spcBef>
              <a:spcAft>
                <a:spcPts val="0"/>
              </a:spcAft>
              <a:buNone/>
            </a:pPr>
            <a:r>
              <a:rPr lang="en-US" sz="1044" b="0" i="0" u="none" strike="noStrike" cap="none" dirty="0">
                <a:solidFill>
                  <a:srgbClr val="000000"/>
                </a:solidFill>
                <a:latin typeface="Times New Roman"/>
                <a:ea typeface="Times New Roman"/>
                <a:cs typeface="Times New Roman"/>
                <a:sym typeface="Times New Roman"/>
              </a:rPr>
              <a:t>Roll No. </a:t>
            </a:r>
            <a:r>
              <a:rPr lang="en-US" sz="1044" dirty="0">
                <a:latin typeface="Times New Roman"/>
                <a:ea typeface="Times New Roman"/>
                <a:cs typeface="Times New Roman"/>
                <a:sym typeface="Times New Roman"/>
              </a:rPr>
              <a:t>20</a:t>
            </a:r>
            <a:r>
              <a:rPr lang="en-US" sz="1044" b="0" i="0" u="none" strike="noStrike" cap="none" dirty="0">
                <a:solidFill>
                  <a:srgbClr val="000000"/>
                </a:solidFill>
                <a:latin typeface="Times New Roman"/>
                <a:ea typeface="Times New Roman"/>
                <a:cs typeface="Times New Roman"/>
                <a:sym typeface="Times New Roman"/>
              </a:rPr>
              <a:t>4G1A0533</a:t>
            </a:r>
            <a:endParaRPr sz="1044" b="0" i="0" u="none" strike="noStrike" cap="none">
              <a:solidFill>
                <a:schemeClr val="dk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3"/>
          <p:cNvSpPr txBox="1">
            <a:spLocks noGrp="1"/>
          </p:cNvSpPr>
          <p:nvPr>
            <p:ph type="title" idx="4294967295"/>
          </p:nvPr>
        </p:nvSpPr>
        <p:spPr>
          <a:xfrm>
            <a:off x="0" y="232920"/>
            <a:ext cx="12191760" cy="714600"/>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lvl="0" algn="ctr">
              <a:buClr>
                <a:srgbClr val="000000"/>
              </a:buClr>
              <a:buSzPts val="2800"/>
            </a:pPr>
            <a:r>
              <a:rPr lang="en-US" dirty="0" smtClean="0">
                <a:solidFill>
                  <a:srgbClr val="FFFFFF"/>
                </a:solidFill>
                <a:latin typeface="Times New Roman"/>
                <a:ea typeface="Calibri"/>
                <a:cs typeface="Times New Roman"/>
                <a:sym typeface="Times New Roman"/>
              </a:rPr>
              <a:t>Literature Survey</a:t>
            </a:r>
            <a:endParaRPr b="0" i="0" u="none" strike="noStrike" cap="none">
              <a:solidFill>
                <a:srgbClr val="000000"/>
              </a:solidFill>
              <a:latin typeface="Calibri"/>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xmlns="" val="1832361929"/>
              </p:ext>
            </p:extLst>
          </p:nvPr>
        </p:nvGraphicFramePr>
        <p:xfrm>
          <a:off x="-1" y="928671"/>
          <a:ext cx="11668165" cy="5715040"/>
        </p:xfrm>
        <a:graphic>
          <a:graphicData uri="http://schemas.openxmlformats.org/drawingml/2006/table">
            <a:tbl>
              <a:tblPr firstRow="1" bandRow="1">
                <a:tableStyleId>{69012ECD-51FC-41F1-AA8D-1B2483CD663E}</a:tableStyleId>
              </a:tblPr>
              <a:tblGrid>
                <a:gridCol w="650147">
                  <a:extLst>
                    <a:ext uri="{9D8B030D-6E8A-4147-A177-3AD203B41FA5}">
                      <a16:colId xmlns="" xmlns:a16="http://schemas.microsoft.com/office/drawing/2014/main" val="720827713"/>
                    </a:ext>
                  </a:extLst>
                </a:gridCol>
                <a:gridCol w="1935213">
                  <a:extLst>
                    <a:ext uri="{9D8B030D-6E8A-4147-A177-3AD203B41FA5}">
                      <a16:colId xmlns="" xmlns:a16="http://schemas.microsoft.com/office/drawing/2014/main" val="566664756"/>
                    </a:ext>
                  </a:extLst>
                </a:gridCol>
                <a:gridCol w="2483236">
                  <a:extLst>
                    <a:ext uri="{9D8B030D-6E8A-4147-A177-3AD203B41FA5}">
                      <a16:colId xmlns="" xmlns:a16="http://schemas.microsoft.com/office/drawing/2014/main" val="2583442079"/>
                    </a:ext>
                  </a:extLst>
                </a:gridCol>
                <a:gridCol w="2134009">
                  <a:extLst>
                    <a:ext uri="{9D8B030D-6E8A-4147-A177-3AD203B41FA5}">
                      <a16:colId xmlns="" xmlns:a16="http://schemas.microsoft.com/office/drawing/2014/main" val="3053239561"/>
                    </a:ext>
                  </a:extLst>
                </a:gridCol>
                <a:gridCol w="1746891">
                  <a:extLst>
                    <a:ext uri="{9D8B030D-6E8A-4147-A177-3AD203B41FA5}">
                      <a16:colId xmlns="" xmlns:a16="http://schemas.microsoft.com/office/drawing/2014/main" val="2878787163"/>
                    </a:ext>
                  </a:extLst>
                </a:gridCol>
                <a:gridCol w="2718669">
                  <a:extLst>
                    <a:ext uri="{9D8B030D-6E8A-4147-A177-3AD203B41FA5}">
                      <a16:colId xmlns="" xmlns:a16="http://schemas.microsoft.com/office/drawing/2014/main" val="2465018948"/>
                    </a:ext>
                  </a:extLst>
                </a:gridCol>
              </a:tblGrid>
              <a:tr h="1175813">
                <a:tc>
                  <a:txBody>
                    <a:bodyPr/>
                    <a:lstStyle/>
                    <a:p>
                      <a:r>
                        <a:rPr lang="en-US" sz="1600" dirty="0">
                          <a:latin typeface="Times New Roman" panose="02020603050405020304" pitchFamily="18" charset="0"/>
                          <a:cs typeface="Times New Roman" panose="02020603050405020304" pitchFamily="18" charset="0"/>
                        </a:rPr>
                        <a:t>s.no</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Times New Roman" panose="02020603050405020304" pitchFamily="18" charset="0"/>
                          <a:cs typeface="Times New Roman" panose="02020603050405020304" pitchFamily="18" charset="0"/>
                        </a:rPr>
                        <a:t>Publisher/Journal</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Times New Roman" panose="02020603050405020304" pitchFamily="18" charset="0"/>
                          <a:cs typeface="Times New Roman" panose="02020603050405020304" pitchFamily="18" charset="0"/>
                        </a:rPr>
                        <a:t>Title</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Times New Roman" panose="02020603050405020304" pitchFamily="18" charset="0"/>
                          <a:cs typeface="Times New Roman" panose="02020603050405020304" pitchFamily="18" charset="0"/>
                        </a:rPr>
                        <a:t>Authors</a:t>
                      </a:r>
                      <a:r>
                        <a:rPr lang="en-US" sz="1600" baseline="0" dirty="0">
                          <a:latin typeface="Times New Roman" panose="02020603050405020304" pitchFamily="18" charset="0"/>
                          <a:cs typeface="Times New Roman" panose="02020603050405020304" pitchFamily="18" charset="0"/>
                        </a:rPr>
                        <a:t> Name</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Year of Publication</a:t>
                      </a:r>
                      <a:endParaRPr lang="en-IN" sz="16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Times New Roman" panose="02020603050405020304" pitchFamily="18" charset="0"/>
                          <a:cs typeface="Times New Roman" panose="02020603050405020304" pitchFamily="18" charset="0"/>
                        </a:rPr>
                        <a:t>Summary</a:t>
                      </a:r>
                      <a:r>
                        <a:rPr lang="en-US" sz="1600" baseline="0" dirty="0">
                          <a:latin typeface="Times New Roman" panose="02020603050405020304" pitchFamily="18" charset="0"/>
                          <a:cs typeface="Times New Roman" panose="02020603050405020304" pitchFamily="18" charset="0"/>
                        </a:rPr>
                        <a:t> of the paper</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3499334"/>
                  </a:ext>
                </a:extLst>
              </a:tr>
              <a:tr h="2314073">
                <a:tc>
                  <a:txBody>
                    <a:bodyPr/>
                    <a:lstStyle/>
                    <a:p>
                      <a:pPr algn="ctr"/>
                      <a:r>
                        <a:rPr lang="en-US" sz="1500" dirty="0">
                          <a:latin typeface="Times New Roman" panose="02020603050405020304" pitchFamily="18" charset="0"/>
                          <a:cs typeface="Times New Roman" panose="02020603050405020304" pitchFamily="18" charset="0"/>
                        </a:rPr>
                        <a:t> </a:t>
                      </a:r>
                      <a:r>
                        <a:rPr lang="en-US" sz="1500" dirty="0" smtClean="0">
                          <a:latin typeface="Times New Roman" panose="02020603050405020304" pitchFamily="18" charset="0"/>
                          <a:cs typeface="Times New Roman" panose="02020603050405020304" pitchFamily="18" charset="0"/>
                        </a:rPr>
                        <a:t>[6]</a:t>
                      </a:r>
                      <a:endParaRPr lang="en-IN" sz="15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lvl="0" algn="just">
                        <a:buNone/>
                      </a:pPr>
                      <a:r>
                        <a:rPr lang="en-US" sz="1600" dirty="0" smtClean="0">
                          <a:solidFill>
                            <a:srgbClr val="000000"/>
                          </a:solidFill>
                          <a:latin typeface="Times New Roman"/>
                          <a:ea typeface="Times New Roman"/>
                          <a:cs typeface="Times New Roman"/>
                          <a:sym typeface="Times New Roman"/>
                        </a:rPr>
                        <a:t>International Research Journal of Engineering and</a:t>
                      </a:r>
                    </a:p>
                    <a:p>
                      <a:pPr lvl="0" algn="just">
                        <a:buNone/>
                      </a:pPr>
                      <a:r>
                        <a:rPr lang="en-US" sz="1600" dirty="0" smtClean="0">
                          <a:solidFill>
                            <a:srgbClr val="000000"/>
                          </a:solidFill>
                          <a:latin typeface="Times New Roman"/>
                          <a:ea typeface="Times New Roman"/>
                          <a:cs typeface="Times New Roman"/>
                          <a:sym typeface="Times New Roman"/>
                        </a:rPr>
                        <a:t>Technology (IRJET)</a:t>
                      </a:r>
                      <a:endParaRPr lang="en-IN" sz="155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l"/>
                      <a:r>
                        <a:rPr lang="en-IN" sz="1500" dirty="0" smtClean="0">
                          <a:latin typeface="Times New Roman" panose="02020603050405020304" pitchFamily="18" charset="0"/>
                          <a:cs typeface="Times New Roman" panose="02020603050405020304" pitchFamily="18" charset="0"/>
                        </a:rPr>
                        <a:t>Detection</a:t>
                      </a:r>
                      <a:r>
                        <a:rPr lang="en-IN" sz="1500" baseline="0" dirty="0" smtClean="0">
                          <a:latin typeface="Times New Roman" panose="02020603050405020304" pitchFamily="18" charset="0"/>
                          <a:cs typeface="Times New Roman" panose="02020603050405020304" pitchFamily="18" charset="0"/>
                        </a:rPr>
                        <a:t> of nutrient deficiencies in crops using support vector machines (SVM).</a:t>
                      </a:r>
                      <a:endParaRPr lang="en-IN" sz="15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IN" sz="1500" dirty="0" smtClean="0">
                          <a:latin typeface="Times New Roman" panose="02020603050405020304" pitchFamily="18" charset="0"/>
                          <a:cs typeface="Times New Roman" panose="02020603050405020304" pitchFamily="18" charset="0"/>
                        </a:rPr>
                        <a:t>1.Vijay</a:t>
                      </a:r>
                      <a:r>
                        <a:rPr lang="en-IN" sz="1500" baseline="0" dirty="0" smtClean="0">
                          <a:latin typeface="Times New Roman" panose="02020603050405020304" pitchFamily="18" charset="0"/>
                          <a:cs typeface="Times New Roman" panose="02020603050405020304" pitchFamily="18" charset="0"/>
                        </a:rPr>
                        <a:t> J. </a:t>
                      </a:r>
                      <a:r>
                        <a:rPr lang="en-IN" sz="1500" baseline="0" dirty="0" err="1" smtClean="0">
                          <a:latin typeface="Times New Roman" panose="02020603050405020304" pitchFamily="18" charset="0"/>
                          <a:cs typeface="Times New Roman" panose="02020603050405020304" pitchFamily="18" charset="0"/>
                        </a:rPr>
                        <a:t>Kadam</a:t>
                      </a:r>
                      <a:endParaRPr lang="en-IN" sz="1500" baseline="0" dirty="0" smtClean="0">
                        <a:latin typeface="Times New Roman" panose="02020603050405020304" pitchFamily="18" charset="0"/>
                        <a:cs typeface="Times New Roman" panose="02020603050405020304" pitchFamily="18" charset="0"/>
                      </a:endParaRPr>
                    </a:p>
                    <a:p>
                      <a:r>
                        <a:rPr lang="en-IN" sz="1500" baseline="0" dirty="0" smtClean="0">
                          <a:latin typeface="Times New Roman" panose="02020603050405020304" pitchFamily="18" charset="0"/>
                          <a:cs typeface="Times New Roman" panose="02020603050405020304" pitchFamily="18" charset="0"/>
                        </a:rPr>
                        <a:t>2. T. B. </a:t>
                      </a:r>
                      <a:r>
                        <a:rPr lang="en-IN" sz="1500" baseline="0" dirty="0" err="1" smtClean="0">
                          <a:latin typeface="Times New Roman" panose="02020603050405020304" pitchFamily="18" charset="0"/>
                          <a:cs typeface="Times New Roman" panose="02020603050405020304" pitchFamily="18" charset="0"/>
                        </a:rPr>
                        <a:t>Mohite-Patil</a:t>
                      </a:r>
                      <a:endParaRPr lang="en-IN" sz="15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500" dirty="0" smtClean="0">
                          <a:latin typeface="Times New Roman" panose="02020603050405020304" pitchFamily="18" charset="0"/>
                          <a:cs typeface="Times New Roman" panose="02020603050405020304" pitchFamily="18" charset="0"/>
                        </a:rPr>
                        <a:t>2022</a:t>
                      </a:r>
                      <a:endParaRPr lang="en-IN" sz="15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IN" sz="1500" baseline="0" dirty="0" smtClean="0">
                          <a:solidFill>
                            <a:schemeClr val="tx1"/>
                          </a:solidFill>
                          <a:latin typeface="Times New Roman" panose="02020603050405020304" pitchFamily="18" charset="0"/>
                          <a:cs typeface="Times New Roman" panose="02020603050405020304" pitchFamily="18" charset="0"/>
                        </a:rPr>
                        <a:t>This study proposes to build a model to detect various types of deficiencies in the leaves. The proposed system presents an effective method for detecting using colour-texture analysis and k-means clustering</a:t>
                      </a:r>
                      <a:endParaRPr lang="en-IN" sz="15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1547577701"/>
                  </a:ext>
                </a:extLst>
              </a:tr>
              <a:tr h="2225154">
                <a:tc gridSpan="6">
                  <a:txBody>
                    <a:bodyPr/>
                    <a:lstStyle/>
                    <a:p>
                      <a:pPr algn="ctr"/>
                      <a:endParaRPr lang="en-IN" sz="1500" dirty="0">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pPr algn="l"/>
                      <a:endParaRPr lang="en-IN" sz="15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pPr algn="l"/>
                      <a:endParaRPr lang="en-IN" sz="15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en-IN" sz="15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pPr algn="ctr"/>
                      <a:endParaRPr lang="en-IN" sz="15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IN" sz="15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10002"/>
                  </a:ext>
                </a:extLst>
              </a:tr>
            </a:tbl>
          </a:graphicData>
        </a:graphic>
      </p:graphicFrame>
      <p:sp>
        <p:nvSpPr>
          <p:cNvPr id="5" name="Rectangle 4"/>
          <p:cNvSpPr/>
          <p:nvPr/>
        </p:nvSpPr>
        <p:spPr>
          <a:xfrm rot="16200000">
            <a:off x="10707983" y="2108494"/>
            <a:ext cx="2467069" cy="456972"/>
          </a:xfrm>
          <a:prstGeom prst="rect">
            <a:avLst/>
          </a:prstGeom>
          <a:solidFill>
            <a:schemeClr val="accent2">
              <a:lumMod val="60000"/>
              <a:lumOff val="40000"/>
            </a:schemeClr>
          </a:solidFill>
          <a:ln>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500" dirty="0">
                <a:latin typeface="Times New Roman" panose="02020603050405020304" pitchFamily="18" charset="0"/>
                <a:cs typeface="Times New Roman" panose="02020603050405020304" pitchFamily="18" charset="0"/>
              </a:rPr>
              <a:t>Additional </a:t>
            </a:r>
            <a:r>
              <a:rPr lang="en-US" sz="1500" dirty="0">
                <a:solidFill>
                  <a:schemeClr val="tx1"/>
                </a:solidFill>
                <a:latin typeface="Times New Roman" panose="02020603050405020304" pitchFamily="18" charset="0"/>
                <a:cs typeface="Times New Roman" panose="02020603050405020304" pitchFamily="18" charset="0"/>
              </a:rPr>
              <a:t>Summary</a:t>
            </a:r>
            <a:endParaRPr lang="en-IN" sz="1500" dirty="0">
              <a:solidFill>
                <a:schemeClr val="tx1"/>
              </a:solidFill>
              <a:latin typeface="Times New Roman" panose="02020603050405020304" pitchFamily="18" charset="0"/>
              <a:cs typeface="Times New Roman" panose="02020603050405020304"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1331633882"/>
              </p:ext>
            </p:extLst>
          </p:nvPr>
        </p:nvGraphicFramePr>
        <p:xfrm>
          <a:off x="12192000" y="1103445"/>
          <a:ext cx="6829043" cy="2495236"/>
        </p:xfrm>
        <a:graphic>
          <a:graphicData uri="http://schemas.openxmlformats.org/drawingml/2006/table">
            <a:tbl>
              <a:tblPr firstRow="1" bandRow="1">
                <a:tableStyleId>{5C22544A-7EE6-4342-B048-85BDC9FD1C3A}</a:tableStyleId>
              </a:tblPr>
              <a:tblGrid>
                <a:gridCol w="2525605">
                  <a:extLst>
                    <a:ext uri="{9D8B030D-6E8A-4147-A177-3AD203B41FA5}">
                      <a16:colId xmlns="" xmlns:a16="http://schemas.microsoft.com/office/drawing/2014/main" val="4111305687"/>
                    </a:ext>
                  </a:extLst>
                </a:gridCol>
                <a:gridCol w="2066100">
                  <a:extLst>
                    <a:ext uri="{9D8B030D-6E8A-4147-A177-3AD203B41FA5}">
                      <a16:colId xmlns="" xmlns:a16="http://schemas.microsoft.com/office/drawing/2014/main" val="135340123"/>
                    </a:ext>
                  </a:extLst>
                </a:gridCol>
                <a:gridCol w="2237338">
                  <a:extLst>
                    <a:ext uri="{9D8B030D-6E8A-4147-A177-3AD203B41FA5}">
                      <a16:colId xmlns="" xmlns:a16="http://schemas.microsoft.com/office/drawing/2014/main" val="846758422"/>
                    </a:ext>
                  </a:extLst>
                </a:gridCol>
              </a:tblGrid>
              <a:tr h="346396">
                <a:tc>
                  <a:txBody>
                    <a:bodyPr/>
                    <a:lstStyle/>
                    <a:p>
                      <a:pPr algn="ctr"/>
                      <a:r>
                        <a:rPr lang="en-US" sz="1500" baseline="0" dirty="0">
                          <a:latin typeface="Times New Roman" panose="02020603050405020304" pitchFamily="18" charset="0"/>
                          <a:cs typeface="Times New Roman" panose="02020603050405020304" pitchFamily="18" charset="0"/>
                        </a:rPr>
                        <a:t>Algorithms</a:t>
                      </a:r>
                      <a:endParaRPr lang="en-IN" sz="1500" baseline="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aseline="0" dirty="0">
                          <a:latin typeface="Times New Roman" panose="02020603050405020304" pitchFamily="18" charset="0"/>
                          <a:cs typeface="Times New Roman" panose="02020603050405020304" pitchFamily="18" charset="0"/>
                        </a:rPr>
                        <a:t>      </a:t>
                      </a:r>
                      <a:r>
                        <a:rPr lang="en-US" sz="1500" baseline="0" dirty="0" err="1">
                          <a:latin typeface="Times New Roman" panose="02020603050405020304" pitchFamily="18" charset="0"/>
                          <a:cs typeface="Times New Roman" panose="02020603050405020304" pitchFamily="18" charset="0"/>
                        </a:rPr>
                        <a:t>DataSets</a:t>
                      </a:r>
                      <a:endParaRPr lang="en-IN" sz="1500" baseline="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aseline="0" dirty="0">
                          <a:latin typeface="Times New Roman" panose="02020603050405020304" pitchFamily="18" charset="0"/>
                          <a:cs typeface="Times New Roman" panose="02020603050405020304" pitchFamily="18" charset="0"/>
                        </a:rPr>
                        <a:t>Improvements</a:t>
                      </a:r>
                      <a:endParaRPr lang="en-IN" sz="1500" baseline="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378010582"/>
                  </a:ext>
                </a:extLst>
              </a:tr>
              <a:tr h="2105961">
                <a:tc>
                  <a:txBody>
                    <a:bodyPr/>
                    <a:lstStyle/>
                    <a:p>
                      <a:r>
                        <a:rPr lang="en-US" sz="1500" baseline="0" dirty="0" err="1" smtClean="0">
                          <a:latin typeface="Times New Roman" panose="02020603050405020304" pitchFamily="18" charset="0"/>
                          <a:cs typeface="Times New Roman" panose="02020603050405020304" pitchFamily="18" charset="0"/>
                        </a:rPr>
                        <a:t>Colour</a:t>
                      </a:r>
                      <a:r>
                        <a:rPr lang="en-US" sz="1500" baseline="0" dirty="0" smtClean="0">
                          <a:latin typeface="Times New Roman" panose="02020603050405020304" pitchFamily="18" charset="0"/>
                          <a:cs typeface="Times New Roman" panose="02020603050405020304" pitchFamily="18" charset="0"/>
                        </a:rPr>
                        <a:t>-texture analysis, K-means clustering</a:t>
                      </a:r>
                      <a:endParaRPr lang="en-US" sz="1500" baseline="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aseline="0" dirty="0" smtClean="0">
                          <a:latin typeface="Times New Roman" panose="02020603050405020304" pitchFamily="18" charset="0"/>
                          <a:cs typeface="Times New Roman" panose="02020603050405020304" pitchFamily="18" charset="0"/>
                        </a:rPr>
                        <a:t>-</a:t>
                      </a:r>
                      <a:endParaRPr lang="en-IN" sz="1500" baseline="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500" baseline="0" dirty="0" smtClean="0">
                          <a:latin typeface="Times New Roman" panose="02020603050405020304" pitchFamily="18" charset="0"/>
                          <a:cs typeface="Times New Roman" panose="02020603050405020304" pitchFamily="18" charset="0"/>
                        </a:rPr>
                        <a:t>Segmentation training and classification and finally identification. This project proposes a valuable approach which supports the accurate detection of nutrients which are deficient in the plant leaves.</a:t>
                      </a:r>
                      <a:endParaRPr lang="en-IN" sz="1500" baseline="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554693707"/>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1458 -0.00115 L -0.59909 0.00324 " pathEditMode="relative" rAng="0" ptsTypes="AA">
                                      <p:cBhvr>
                                        <p:cTn id="6" dur="2000" fill="hold"/>
                                        <p:tgtEl>
                                          <p:spTgt spid="6"/>
                                        </p:tgtEl>
                                        <p:attrNameLst>
                                          <p:attrName>ppt_x</p:attrName>
                                          <p:attrName>ppt_y</p:attrName>
                                        </p:attrNameLst>
                                      </p:cBhvr>
                                      <p:rCtr x="-30690"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idx="4294967295"/>
          </p:nvPr>
        </p:nvSpPr>
        <p:spPr>
          <a:xfrm>
            <a:off x="0" y="232920"/>
            <a:ext cx="12191760" cy="714600"/>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marR="0" lvl="0" indent="0" algn="ctr" rtl="0">
              <a:lnSpc>
                <a:spcPct val="90000"/>
              </a:lnSpc>
              <a:spcBef>
                <a:spcPts val="0"/>
              </a:spcBef>
              <a:spcAft>
                <a:spcPts val="0"/>
              </a:spcAft>
              <a:buClr>
                <a:srgbClr val="FFFFFF"/>
              </a:buClr>
              <a:buSzPts val="4400"/>
              <a:buFont typeface="Times New Roman"/>
              <a:buNone/>
            </a:pPr>
            <a:r>
              <a:rPr lang="en-US" dirty="0" smtClean="0">
                <a:solidFill>
                  <a:srgbClr val="FFFFFF"/>
                </a:solidFill>
                <a:latin typeface="Times New Roman"/>
                <a:ea typeface="Calibri"/>
                <a:cs typeface="Times New Roman"/>
                <a:sym typeface="Times New Roman"/>
              </a:rPr>
              <a:t>Existing System</a:t>
            </a:r>
            <a:endParaRPr sz="4400" b="0" i="0" u="none" strike="noStrike" cap="none">
              <a:solidFill>
                <a:srgbClr val="000000"/>
              </a:solidFill>
              <a:latin typeface="Calibri"/>
              <a:ea typeface="Calibri"/>
              <a:cs typeface="Calibri"/>
              <a:sym typeface="Calibri"/>
            </a:endParaRPr>
          </a:p>
        </p:txBody>
      </p:sp>
      <p:sp>
        <p:nvSpPr>
          <p:cNvPr id="155" name="Google Shape;155;p31"/>
          <p:cNvSpPr txBox="1">
            <a:spLocks noGrp="1"/>
          </p:cNvSpPr>
          <p:nvPr>
            <p:ph type="body" idx="4294967295"/>
          </p:nvPr>
        </p:nvSpPr>
        <p:spPr>
          <a:xfrm>
            <a:off x="0" y="1000108"/>
            <a:ext cx="12192000" cy="5643602"/>
          </a:xfrm>
          <a:prstGeom prst="rect">
            <a:avLst/>
          </a:prstGeom>
          <a:noFill/>
          <a:ln>
            <a:noFill/>
          </a:ln>
        </p:spPr>
        <p:txBody>
          <a:bodyPr spcFirstLastPara="1" wrap="square" lIns="91425" tIns="45700" rIns="91425" bIns="45700" anchor="t" anchorCtr="0">
            <a:normAutofit fontScale="62500" lnSpcReduction="20000"/>
          </a:bodyPr>
          <a:lstStyle/>
          <a:p>
            <a:pPr marL="0" lvl="0" indent="0" algn="just">
              <a:spcBef>
                <a:spcPts val="1001"/>
              </a:spcBef>
              <a:buClr>
                <a:srgbClr val="000000"/>
              </a:buClr>
              <a:buNone/>
            </a:pPr>
            <a:r>
              <a:rPr lang="en-US" sz="3500" dirty="0" smtClean="0">
                <a:latin typeface="Times New Roman" pitchFamily="18" charset="0"/>
                <a:cs typeface="Times New Roman" pitchFamily="18" charset="0"/>
              </a:rPr>
              <a:t>The current approaches to monitoring nutrient deficiency in paddy crops primarily rely on traditional methods such as soil testing and visual inspection by agricultural experts. Soil testing involves collecting soil samples, conducting laboratory analyses, and providing farmers with nutrient content recommendations. Visual inspection, on the other hand, relies on the expertise of agricultural professionals who visually assess the crop's health based on symptoms of nutrient deficiencies. While these methods have been longstanding practices, they exhibit several limitations</a:t>
            </a:r>
            <a:r>
              <a:rPr lang="en-US" dirty="0" smtClean="0"/>
              <a:t>.</a:t>
            </a:r>
          </a:p>
          <a:p>
            <a:r>
              <a:rPr lang="en-US" sz="3200" b="1" dirty="0" smtClean="0">
                <a:latin typeface="Times New Roman" pitchFamily="18" charset="0"/>
                <a:cs typeface="Times New Roman" pitchFamily="18" charset="0"/>
              </a:rPr>
              <a:t>Disadvantages:</a:t>
            </a:r>
            <a:endParaRPr lang="en-US" sz="3200" dirty="0" smtClean="0">
              <a:latin typeface="Times New Roman" pitchFamily="18" charset="0"/>
              <a:cs typeface="Times New Roman" pitchFamily="18" charset="0"/>
            </a:endParaRPr>
          </a:p>
          <a:p>
            <a:pPr lvl="0"/>
            <a:r>
              <a:rPr lang="en-US" sz="3200" dirty="0" smtClean="0">
                <a:latin typeface="Times New Roman" pitchFamily="18" charset="0"/>
                <a:cs typeface="Times New Roman" pitchFamily="18" charset="0"/>
              </a:rPr>
              <a:t>Time-Consuming Process: Traditional methods, particularly soil testing, are time-consuming. Farmers need to wait for laboratory results, leading to delays in identifying and addressing nutrient deficiencies promptly.</a:t>
            </a:r>
          </a:p>
          <a:p>
            <a:pPr lvl="0"/>
            <a:r>
              <a:rPr lang="en-US" sz="3200" dirty="0" smtClean="0">
                <a:latin typeface="Times New Roman" pitchFamily="18" charset="0"/>
                <a:cs typeface="Times New Roman" pitchFamily="18" charset="0"/>
              </a:rPr>
              <a:t>Labor-Intensive: Visual inspection requires the presence of skilled agricultural experts, making it labor-intensive and impractical for widespread adoption. The availability of such experts may be limited, especially in remote or rural areas.</a:t>
            </a:r>
          </a:p>
          <a:p>
            <a:pPr lvl="0"/>
            <a:r>
              <a:rPr lang="en-US" sz="3200" dirty="0" smtClean="0">
                <a:latin typeface="Times New Roman" pitchFamily="18" charset="0"/>
                <a:cs typeface="Times New Roman" pitchFamily="18" charset="0"/>
              </a:rPr>
              <a:t>Limited Precision: Visual inspection relies on human judgment, which may lack the precision needed to identify subtle signs of nutrient deficiencies. This can result in misdiagnosis and ineffective corrective measures.</a:t>
            </a:r>
          </a:p>
          <a:p>
            <a:pPr lvl="0"/>
            <a:r>
              <a:rPr lang="en-US" sz="3200" dirty="0" smtClean="0">
                <a:latin typeface="Times New Roman" pitchFamily="18" charset="0"/>
                <a:cs typeface="Times New Roman" pitchFamily="18" charset="0"/>
              </a:rPr>
              <a:t>Invasive Soil Sampling: Soil testing involves invasive soil sampling procedures. Collecting samples can be disruptive to the soil structure and may not accurately represent the entire field, leading to inaccuracies in nutrient assessments.</a:t>
            </a:r>
          </a:p>
          <a:p>
            <a:r>
              <a:rPr lang="en-US" sz="3200" dirty="0" smtClean="0">
                <a:latin typeface="Times New Roman" pitchFamily="18" charset="0"/>
                <a:cs typeface="Times New Roman" pitchFamily="18" charset="0"/>
              </a:rPr>
              <a:t>Lack of Real-Time Monitoring: The existing system lacks real-time monitoring capabilities, preventing farmers from receiving instant feedback on the nutritional status of their crops. This hinders timely decision-making and corrective actions to optimize crop health.</a:t>
            </a:r>
            <a:endParaRPr lang="en-GB" sz="3200" b="1" dirty="0" smtClean="0">
              <a:solidFill>
                <a:srgbClr val="000000"/>
              </a:solidFill>
              <a:latin typeface="Times New Roman" pitchFamily="18" charset="0"/>
              <a:ea typeface="Times New Roman"/>
              <a:cs typeface="Times New Roman" pitchFamily="18" charset="0"/>
              <a:sym typeface="Times New Roman"/>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idx="4294967295"/>
          </p:nvPr>
        </p:nvSpPr>
        <p:spPr>
          <a:xfrm>
            <a:off x="0" y="232920"/>
            <a:ext cx="12191760" cy="714600"/>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marR="0" lvl="0" indent="0" algn="ctr" rtl="0">
              <a:lnSpc>
                <a:spcPct val="90000"/>
              </a:lnSpc>
              <a:spcBef>
                <a:spcPts val="0"/>
              </a:spcBef>
              <a:spcAft>
                <a:spcPts val="0"/>
              </a:spcAft>
              <a:buClr>
                <a:srgbClr val="FFFFFF"/>
              </a:buClr>
              <a:buSzPts val="4400"/>
              <a:buFont typeface="Times New Roman"/>
              <a:buNone/>
            </a:pPr>
            <a:r>
              <a:rPr lang="en-US" dirty="0" smtClean="0">
                <a:solidFill>
                  <a:srgbClr val="FFFFFF"/>
                </a:solidFill>
                <a:latin typeface="Times New Roman"/>
                <a:ea typeface="Calibri"/>
                <a:cs typeface="Times New Roman"/>
                <a:sym typeface="Times New Roman"/>
              </a:rPr>
              <a:t>Proposed System</a:t>
            </a:r>
            <a:endParaRPr sz="4400" b="0" i="0" u="none" strike="noStrike" cap="none">
              <a:solidFill>
                <a:srgbClr val="000000"/>
              </a:solidFill>
              <a:latin typeface="Calibri"/>
              <a:ea typeface="Calibri"/>
              <a:cs typeface="Calibri"/>
              <a:sym typeface="Calibri"/>
            </a:endParaRPr>
          </a:p>
        </p:txBody>
      </p:sp>
      <p:sp>
        <p:nvSpPr>
          <p:cNvPr id="155" name="Google Shape;155;p31"/>
          <p:cNvSpPr txBox="1">
            <a:spLocks noGrp="1"/>
          </p:cNvSpPr>
          <p:nvPr>
            <p:ph type="body" idx="4294967295"/>
          </p:nvPr>
        </p:nvSpPr>
        <p:spPr>
          <a:xfrm>
            <a:off x="0" y="1000108"/>
            <a:ext cx="12192000" cy="5643602"/>
          </a:xfrm>
          <a:prstGeom prst="rect">
            <a:avLst/>
          </a:prstGeom>
          <a:noFill/>
          <a:ln>
            <a:noFill/>
          </a:ln>
        </p:spPr>
        <p:txBody>
          <a:bodyPr spcFirstLastPara="1" wrap="square" lIns="91425" tIns="45700" rIns="91425" bIns="45700" anchor="t" anchorCtr="0">
            <a:normAutofit fontScale="62500" lnSpcReduction="20000"/>
          </a:bodyPr>
          <a:lstStyle/>
          <a:p>
            <a:pPr marL="0" lvl="0" indent="0" algn="just">
              <a:spcBef>
                <a:spcPts val="1001"/>
              </a:spcBef>
              <a:buClr>
                <a:srgbClr val="000000"/>
              </a:buClr>
              <a:buNone/>
            </a:pPr>
            <a:r>
              <a:rPr lang="en-US" sz="3000" dirty="0" smtClean="0">
                <a:latin typeface="Times New Roman" pitchFamily="18" charset="0"/>
                <a:cs typeface="Times New Roman" pitchFamily="18" charset="0"/>
              </a:rPr>
              <a:t>The proposed system aims to revolutionize nutrient deficiency detection in paddy crops by introducing an innovative approach leveraging neural networks, specifically </a:t>
            </a:r>
            <a:r>
              <a:rPr lang="en-US" sz="3000" dirty="0" err="1" smtClean="0">
                <a:latin typeface="Times New Roman" pitchFamily="18" charset="0"/>
                <a:cs typeface="Times New Roman" pitchFamily="18" charset="0"/>
              </a:rPr>
              <a:t>convolutional</a:t>
            </a:r>
            <a:r>
              <a:rPr lang="en-US" sz="3000" dirty="0" smtClean="0">
                <a:latin typeface="Times New Roman" pitchFamily="18" charset="0"/>
                <a:cs typeface="Times New Roman" pitchFamily="18" charset="0"/>
              </a:rPr>
              <a:t> neural networks (CNNs). The system involves the analysis of images captured from paddy fields, enabling the automatic identification of subtle signs indicative of nutrient deficiencies. The neural network is trained on a diverse dataset, allowing it to learn complex patterns associated with various nutrient deficiencies. The user-friendly interface facilitates seamless interaction, allowing farmers to upload images and receive instant reports on their crops' nutritional status. Unlike the existing system, the proposed approach offers a non-invasive, real-time, and accurate solution to nutrient deficiency monitoring</a:t>
            </a:r>
            <a:r>
              <a:rPr lang="en-US" dirty="0" smtClean="0">
                <a:latin typeface="Times New Roman" pitchFamily="18" charset="0"/>
                <a:cs typeface="Times New Roman" pitchFamily="18" charset="0"/>
              </a:rPr>
              <a:t>.</a:t>
            </a:r>
          </a:p>
          <a:p>
            <a:r>
              <a:rPr lang="en-US" sz="3200" b="1" dirty="0" smtClean="0">
                <a:latin typeface="Times New Roman" pitchFamily="18" charset="0"/>
                <a:cs typeface="Times New Roman" pitchFamily="18" charset="0"/>
              </a:rPr>
              <a:t>Advantages:</a:t>
            </a:r>
            <a:endParaRPr lang="en-US" sz="3200" dirty="0" smtClean="0">
              <a:latin typeface="Times New Roman" pitchFamily="18" charset="0"/>
              <a:cs typeface="Times New Roman" pitchFamily="18" charset="0"/>
            </a:endParaRPr>
          </a:p>
          <a:p>
            <a:pPr lvl="0"/>
            <a:r>
              <a:rPr lang="en-US" sz="3200" dirty="0" smtClean="0">
                <a:latin typeface="Times New Roman" pitchFamily="18" charset="0"/>
                <a:cs typeface="Times New Roman" pitchFamily="18" charset="0"/>
              </a:rPr>
              <a:t>Real-Time Monitoring: The proposed system provides real-time monitoring capabilities, allowing farmers to receive instant feedback on the nutritional status of their paddy crops. This enables timely decision-making and corrective actions.</a:t>
            </a:r>
          </a:p>
          <a:p>
            <a:pPr lvl="0"/>
            <a:r>
              <a:rPr lang="en-US" sz="3200" dirty="0" smtClean="0">
                <a:latin typeface="Times New Roman" pitchFamily="18" charset="0"/>
                <a:cs typeface="Times New Roman" pitchFamily="18" charset="0"/>
              </a:rPr>
              <a:t>Non-Invasive: Unlike traditional soil testing methods, the proposed system does not require invasive soil sampling. It relies on non-invasive image analysis, minimizing disruption to the soil structure and preserving crop health.</a:t>
            </a:r>
          </a:p>
          <a:p>
            <a:pPr lvl="0"/>
            <a:r>
              <a:rPr lang="en-US" sz="3200" dirty="0" smtClean="0">
                <a:latin typeface="Times New Roman" pitchFamily="18" charset="0"/>
                <a:cs typeface="Times New Roman" pitchFamily="18" charset="0"/>
              </a:rPr>
              <a:t>High Precision: Leveraging the power of CNNs, the system achieves high precision in identifying subtle signs of nutrient deficiencies. This ensures accurate and reliable detection, reducing the likelihood of misdiagnosis.</a:t>
            </a:r>
          </a:p>
          <a:p>
            <a:pPr lvl="0"/>
            <a:r>
              <a:rPr lang="en-US" sz="3200" dirty="0" smtClean="0">
                <a:latin typeface="Times New Roman" pitchFamily="18" charset="0"/>
                <a:cs typeface="Times New Roman" pitchFamily="18" charset="0"/>
              </a:rPr>
              <a:t>User-Friendly Interface: The system features a user-friendly interface accessible to farmers, facilitating easy image uploads and interpretation of nutrient deficiency reports. This promotes widespread adoption, even in areas with limited technical expertise.</a:t>
            </a:r>
          </a:p>
          <a:p>
            <a:r>
              <a:rPr lang="en-US" sz="3200" dirty="0" smtClean="0">
                <a:latin typeface="Times New Roman" pitchFamily="18" charset="0"/>
                <a:cs typeface="Times New Roman" pitchFamily="18" charset="0"/>
              </a:rPr>
              <a:t>Scalability: The proposed system is designed to be scalable and adaptable to various agricultural settings. It can accommodate different environmental conditions and agricultural practices, making it applicable on a global scale and contributing to sustainable crop management practices.</a:t>
            </a:r>
            <a:endParaRPr lang="en-GB" sz="3200" b="1" dirty="0" smtClean="0">
              <a:solidFill>
                <a:srgbClr val="000000"/>
              </a:solidFill>
              <a:latin typeface="Times New Roman" pitchFamily="18" charset="0"/>
              <a:ea typeface="Times New Roman"/>
              <a:cs typeface="Times New Roman" pitchFamily="18" charset="0"/>
              <a:sym typeface="Times New Roman"/>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idx="4294967295"/>
          </p:nvPr>
        </p:nvSpPr>
        <p:spPr>
          <a:xfrm>
            <a:off x="0" y="232920"/>
            <a:ext cx="12191760" cy="714600"/>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marR="0" lvl="0" indent="0" algn="ctr" rtl="0">
              <a:lnSpc>
                <a:spcPct val="90000"/>
              </a:lnSpc>
              <a:spcBef>
                <a:spcPts val="0"/>
              </a:spcBef>
              <a:spcAft>
                <a:spcPts val="0"/>
              </a:spcAft>
              <a:buClr>
                <a:srgbClr val="FFFFFF"/>
              </a:buClr>
              <a:buSzPts val="4400"/>
              <a:buFont typeface="Times New Roman"/>
              <a:buNone/>
            </a:pPr>
            <a:r>
              <a:rPr lang="en-US" dirty="0" smtClean="0">
                <a:solidFill>
                  <a:srgbClr val="FFFFFF"/>
                </a:solidFill>
                <a:latin typeface="Times New Roman"/>
                <a:ea typeface="Calibri"/>
                <a:cs typeface="Times New Roman"/>
                <a:sym typeface="Times New Roman"/>
              </a:rPr>
              <a:t>Proposed System</a:t>
            </a:r>
            <a:endParaRPr sz="4400" b="0" i="0" u="none" strike="noStrike" cap="none">
              <a:solidFill>
                <a:srgbClr val="000000"/>
              </a:solidFill>
              <a:latin typeface="Calibri"/>
              <a:ea typeface="Calibri"/>
              <a:cs typeface="Calibri"/>
              <a:sym typeface="Calibri"/>
            </a:endParaRPr>
          </a:p>
        </p:txBody>
      </p:sp>
      <p:sp>
        <p:nvSpPr>
          <p:cNvPr id="155" name="Google Shape;155;p31"/>
          <p:cNvSpPr txBox="1">
            <a:spLocks noGrp="1"/>
          </p:cNvSpPr>
          <p:nvPr>
            <p:ph type="body" idx="4294967295"/>
          </p:nvPr>
        </p:nvSpPr>
        <p:spPr>
          <a:xfrm>
            <a:off x="0" y="1000108"/>
            <a:ext cx="12192000" cy="5643602"/>
          </a:xfrm>
          <a:prstGeom prst="rect">
            <a:avLst/>
          </a:prstGeom>
          <a:noFill/>
          <a:ln>
            <a:noFill/>
          </a:ln>
        </p:spPr>
        <p:txBody>
          <a:bodyPr spcFirstLastPara="1" wrap="square" lIns="91425" tIns="45700" rIns="91425" bIns="45700" anchor="t" anchorCtr="0">
            <a:normAutofit fontScale="92500" lnSpcReduction="10000"/>
          </a:bodyPr>
          <a:lstStyle/>
          <a:p>
            <a:pPr marL="0" lvl="0" indent="0" algn="just">
              <a:spcBef>
                <a:spcPts val="1001"/>
              </a:spcBef>
              <a:buClr>
                <a:srgbClr val="000000"/>
              </a:buClr>
              <a:buNone/>
            </a:pPr>
            <a:r>
              <a:rPr lang="en-US" sz="3000" b="1" dirty="0" smtClean="0">
                <a:solidFill>
                  <a:srgbClr val="000000"/>
                </a:solidFill>
                <a:latin typeface="Times New Roman" pitchFamily="18" charset="0"/>
                <a:ea typeface="Times New Roman"/>
                <a:cs typeface="Times New Roman" pitchFamily="18" charset="0"/>
                <a:sym typeface="Times New Roman"/>
              </a:rPr>
              <a:t>The Objectives of this proposed system are:</a:t>
            </a:r>
          </a:p>
          <a:p>
            <a:pPr lvl="0"/>
            <a:r>
              <a:rPr lang="en-US" sz="3000" dirty="0" smtClean="0">
                <a:latin typeface="Times New Roman" pitchFamily="18" charset="0"/>
                <a:cs typeface="Times New Roman" pitchFamily="18" charset="0"/>
              </a:rPr>
              <a:t>Neural Network Implementation: Develop a neural network model, primarily based on CNNs, to effectively process and classify images of paddy crops for signs of nutrient deficiency.</a:t>
            </a:r>
          </a:p>
          <a:p>
            <a:pPr lvl="0"/>
            <a:r>
              <a:rPr lang="en-US" sz="3000" dirty="0" smtClean="0">
                <a:latin typeface="Times New Roman" pitchFamily="18" charset="0"/>
                <a:cs typeface="Times New Roman" pitchFamily="18" charset="0"/>
              </a:rPr>
              <a:t>Dataset Compilation: Collect and curate a comprehensive dataset of paddy crop images with diverse nutrient deficiency scenarios to train and validate the neural network.</a:t>
            </a:r>
          </a:p>
          <a:p>
            <a:pPr lvl="0"/>
            <a:r>
              <a:rPr lang="en-US" sz="3000" dirty="0" smtClean="0">
                <a:latin typeface="Times New Roman" pitchFamily="18" charset="0"/>
                <a:cs typeface="Times New Roman" pitchFamily="18" charset="0"/>
              </a:rPr>
              <a:t>Real-time Detection: Implement a real-time nutrient deficiency detection system capable of analyzing images captured from paddy fields, providing instant insights to farmers.</a:t>
            </a:r>
          </a:p>
          <a:p>
            <a:r>
              <a:rPr lang="en-US" sz="3000" dirty="0" smtClean="0">
                <a:latin typeface="Times New Roman" pitchFamily="18" charset="0"/>
                <a:cs typeface="Times New Roman" pitchFamily="18" charset="0"/>
              </a:rPr>
              <a:t>User-Friendly Interface: Design an intuitive user interface accessible to farmers, allowing them to easily upload images and interpret nutrient deficiency reports generated by the system</a:t>
            </a:r>
            <a:r>
              <a:rPr lang="en-US" sz="3200" dirty="0" smtClean="0">
                <a:latin typeface="Times New Roman" pitchFamily="18" charset="0"/>
                <a:cs typeface="Times New Roman" pitchFamily="18" charset="0"/>
              </a:rPr>
              <a:t>.</a:t>
            </a:r>
            <a:endParaRPr lang="en-GB" sz="3200" b="1" dirty="0" smtClean="0">
              <a:solidFill>
                <a:srgbClr val="000000"/>
              </a:solidFill>
              <a:latin typeface="Times New Roman" pitchFamily="18" charset="0"/>
              <a:ea typeface="Times New Roman"/>
              <a:cs typeface="Times New Roman" pitchFamily="18" charset="0"/>
              <a:sym typeface="Times New Roman"/>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idx="4294967295"/>
          </p:nvPr>
        </p:nvSpPr>
        <p:spPr>
          <a:xfrm>
            <a:off x="0" y="232920"/>
            <a:ext cx="12191760" cy="714600"/>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marR="0" lvl="0" indent="0" algn="ctr" rtl="0">
              <a:lnSpc>
                <a:spcPct val="90000"/>
              </a:lnSpc>
              <a:spcBef>
                <a:spcPts val="0"/>
              </a:spcBef>
              <a:spcAft>
                <a:spcPts val="0"/>
              </a:spcAft>
              <a:buClr>
                <a:srgbClr val="FFFFFF"/>
              </a:buClr>
              <a:buSzPts val="4400"/>
              <a:buFont typeface="Times New Roman"/>
              <a:buNone/>
            </a:pPr>
            <a:r>
              <a:rPr lang="en-US" dirty="0" smtClean="0">
                <a:solidFill>
                  <a:srgbClr val="FFFFFF"/>
                </a:solidFill>
                <a:latin typeface="Times New Roman"/>
                <a:ea typeface="Calibri"/>
                <a:cs typeface="Times New Roman"/>
                <a:sym typeface="Times New Roman"/>
              </a:rPr>
              <a:t>Planning</a:t>
            </a:r>
            <a:endParaRPr sz="4400" b="0" i="0" u="none" strike="noStrike" cap="none">
              <a:solidFill>
                <a:srgbClr val="000000"/>
              </a:solidFill>
              <a:latin typeface="Calibri"/>
              <a:ea typeface="Calibri"/>
              <a:cs typeface="Calibri"/>
              <a:sym typeface="Calibri"/>
            </a:endParaRPr>
          </a:p>
        </p:txBody>
      </p:sp>
      <p:sp>
        <p:nvSpPr>
          <p:cNvPr id="155" name="Google Shape;155;p31"/>
          <p:cNvSpPr txBox="1">
            <a:spLocks noGrp="1"/>
          </p:cNvSpPr>
          <p:nvPr>
            <p:ph type="body" idx="4294967295"/>
          </p:nvPr>
        </p:nvSpPr>
        <p:spPr>
          <a:xfrm>
            <a:off x="0" y="928670"/>
            <a:ext cx="12192000" cy="5715040"/>
          </a:xfrm>
          <a:prstGeom prst="rect">
            <a:avLst/>
          </a:prstGeom>
          <a:noFill/>
          <a:ln>
            <a:noFill/>
          </a:ln>
        </p:spPr>
        <p:txBody>
          <a:bodyPr spcFirstLastPara="1" wrap="square" lIns="91425" tIns="45700" rIns="91425" bIns="45700" anchor="t" anchorCtr="0">
            <a:normAutofit/>
          </a:bodyPr>
          <a:lstStyle/>
          <a:p>
            <a:pPr marL="0" indent="0" algn="just">
              <a:spcBef>
                <a:spcPts val="1001"/>
              </a:spcBef>
              <a:buClr>
                <a:srgbClr val="000000"/>
              </a:buClr>
            </a:pPr>
            <a:r>
              <a:rPr lang="en-GB" sz="2400" b="1" dirty="0" smtClean="0">
                <a:solidFill>
                  <a:srgbClr val="000000"/>
                </a:solidFill>
                <a:latin typeface="Times New Roman"/>
                <a:ea typeface="Times New Roman"/>
                <a:cs typeface="Times New Roman"/>
                <a:sym typeface="Times New Roman"/>
              </a:rPr>
              <a:t> Objective</a:t>
            </a:r>
          </a:p>
          <a:p>
            <a:pPr marL="0" indent="0" algn="just">
              <a:spcBef>
                <a:spcPts val="1001"/>
              </a:spcBef>
              <a:buClr>
                <a:srgbClr val="000000"/>
              </a:buClr>
            </a:pPr>
            <a:r>
              <a:rPr lang="en-GB" sz="2400" b="1" dirty="0" smtClean="0">
                <a:solidFill>
                  <a:srgbClr val="000000"/>
                </a:solidFill>
                <a:latin typeface="Times New Roman"/>
                <a:ea typeface="Times New Roman"/>
                <a:cs typeface="Times New Roman"/>
                <a:sym typeface="Times New Roman"/>
              </a:rPr>
              <a:t> </a:t>
            </a:r>
            <a:r>
              <a:rPr lang="en-GB" sz="2400" dirty="0" smtClean="0">
                <a:solidFill>
                  <a:srgbClr val="000000"/>
                </a:solidFill>
                <a:latin typeface="Times New Roman"/>
                <a:ea typeface="Times New Roman"/>
                <a:cs typeface="Times New Roman"/>
                <a:sym typeface="Times New Roman"/>
              </a:rPr>
              <a:t>Develop </a:t>
            </a:r>
            <a:r>
              <a:rPr lang="en-GB" sz="2400" dirty="0">
                <a:solidFill>
                  <a:srgbClr val="000000"/>
                </a:solidFill>
                <a:latin typeface="Times New Roman"/>
                <a:ea typeface="Times New Roman"/>
                <a:cs typeface="Times New Roman"/>
                <a:sym typeface="Times New Roman"/>
              </a:rPr>
              <a:t>a smart system using CNNs to spot nutrient problems in rice leaves quickly and precisely, aiding farmers in timely corrective actions</a:t>
            </a:r>
            <a:r>
              <a:rPr lang="en-GB" sz="2400" dirty="0" smtClean="0">
                <a:solidFill>
                  <a:srgbClr val="000000"/>
                </a:solidFill>
                <a:latin typeface="Times New Roman"/>
                <a:ea typeface="Times New Roman"/>
                <a:cs typeface="Times New Roman"/>
                <a:sym typeface="Times New Roman"/>
              </a:rPr>
              <a:t>.</a:t>
            </a:r>
            <a:endParaRPr lang="en-GB" sz="2400" dirty="0">
              <a:solidFill>
                <a:srgbClr val="000000"/>
              </a:solidFill>
              <a:latin typeface="Times New Roman"/>
              <a:ea typeface="Times New Roman"/>
              <a:cs typeface="Times New Roman"/>
              <a:sym typeface="Times New Roman"/>
            </a:endParaRPr>
          </a:p>
          <a:p>
            <a:pPr marL="0" indent="0" algn="just">
              <a:spcBef>
                <a:spcPts val="1001"/>
              </a:spcBef>
              <a:buClr>
                <a:srgbClr val="000000"/>
              </a:buClr>
            </a:pPr>
            <a:r>
              <a:rPr lang="en-GB" sz="2400" b="1" dirty="0" smtClean="0">
                <a:solidFill>
                  <a:srgbClr val="000000"/>
                </a:solidFill>
                <a:latin typeface="Times New Roman"/>
                <a:ea typeface="Times New Roman"/>
                <a:cs typeface="Times New Roman"/>
                <a:sym typeface="Times New Roman"/>
              </a:rPr>
              <a:t> </a:t>
            </a:r>
            <a:r>
              <a:rPr lang="en-GB" sz="2400" dirty="0" smtClean="0">
                <a:solidFill>
                  <a:srgbClr val="000000"/>
                </a:solidFill>
                <a:latin typeface="Times New Roman"/>
                <a:ea typeface="Times New Roman"/>
                <a:cs typeface="Times New Roman"/>
                <a:sym typeface="Times New Roman"/>
              </a:rPr>
              <a:t>Evaluate </a:t>
            </a:r>
            <a:r>
              <a:rPr lang="en-GB" sz="2400" dirty="0">
                <a:solidFill>
                  <a:srgbClr val="000000"/>
                </a:solidFill>
                <a:latin typeface="Times New Roman"/>
                <a:ea typeface="Times New Roman"/>
                <a:cs typeface="Times New Roman"/>
                <a:sym typeface="Times New Roman"/>
              </a:rPr>
              <a:t>the real-world potential of the </a:t>
            </a:r>
            <a:r>
              <a:rPr lang="en-GB" sz="2400" dirty="0" smtClean="0">
                <a:solidFill>
                  <a:srgbClr val="000000"/>
                </a:solidFill>
                <a:latin typeface="Times New Roman"/>
                <a:ea typeface="Times New Roman"/>
                <a:cs typeface="Times New Roman"/>
                <a:sym typeface="Times New Roman"/>
              </a:rPr>
              <a:t>Deep CNN-based </a:t>
            </a:r>
            <a:r>
              <a:rPr lang="en-GB" sz="2400" dirty="0">
                <a:solidFill>
                  <a:srgbClr val="000000"/>
                </a:solidFill>
                <a:latin typeface="Times New Roman"/>
                <a:ea typeface="Times New Roman"/>
                <a:cs typeface="Times New Roman"/>
                <a:sym typeface="Times New Roman"/>
              </a:rPr>
              <a:t>solution to detect nutrient deficiencies in rice crops, enhancing crop health management practices</a:t>
            </a:r>
            <a:r>
              <a:rPr lang="en-GB" dirty="0" smtClean="0">
                <a:solidFill>
                  <a:srgbClr val="000000"/>
                </a:solidFill>
                <a:latin typeface="Times New Roman"/>
                <a:ea typeface="Times New Roman"/>
                <a:cs typeface="Times New Roman"/>
                <a:sym typeface="Times New Roman"/>
              </a:rPr>
              <a:t>.</a:t>
            </a:r>
          </a:p>
          <a:p>
            <a:pPr marL="0" lvl="0" indent="0" algn="just">
              <a:spcBef>
                <a:spcPts val="1001"/>
              </a:spcBef>
              <a:buClr>
                <a:srgbClr val="000000"/>
              </a:buClr>
              <a:buNone/>
            </a:pPr>
            <a:endParaRPr lang="en-GB" dirty="0" smtClean="0">
              <a:solidFill>
                <a:srgbClr val="000000"/>
              </a:solidFill>
              <a:latin typeface="Times New Roman"/>
              <a:cs typeface="Times New Roman"/>
              <a:sym typeface="Times New Roman"/>
            </a:endParaRPr>
          </a:p>
          <a:p>
            <a:pPr marL="0" indent="0" algn="just">
              <a:spcBef>
                <a:spcPts val="1001"/>
              </a:spcBef>
              <a:buClr>
                <a:srgbClr val="000000"/>
              </a:buClr>
            </a:pPr>
            <a:r>
              <a:rPr lang="en-GB" b="1" dirty="0" smtClean="0">
                <a:solidFill>
                  <a:srgbClr val="000000"/>
                </a:solidFill>
                <a:latin typeface="Times New Roman"/>
                <a:cs typeface="Times New Roman"/>
                <a:sym typeface="Times New Roman"/>
              </a:rPr>
              <a:t> Scope: </a:t>
            </a:r>
            <a:r>
              <a:rPr lang="en-US" sz="2400" dirty="0" smtClean="0">
                <a:latin typeface="Times New Roman" pitchFamily="18" charset="0"/>
                <a:cs typeface="Times New Roman" pitchFamily="18" charset="0"/>
              </a:rPr>
              <a:t>The scope of this project encompasses the development and implementation of an innovative solution for recognizing nutrient deficiencies in paddy crops using advanced neural networks. The project will focus on creating a robust system capable of analyzing images of paddy fields to detect subtle signs of nutrient deficiencies. The scope extends to the integration of </a:t>
            </a:r>
            <a:r>
              <a:rPr lang="en-US" sz="2400" dirty="0" err="1" smtClean="0">
                <a:latin typeface="Times New Roman" pitchFamily="18" charset="0"/>
                <a:cs typeface="Times New Roman" pitchFamily="18" charset="0"/>
              </a:rPr>
              <a:t>convolutional</a:t>
            </a:r>
            <a:r>
              <a:rPr lang="en-US" sz="2400" dirty="0" smtClean="0">
                <a:latin typeface="Times New Roman" pitchFamily="18" charset="0"/>
                <a:cs typeface="Times New Roman" pitchFamily="18" charset="0"/>
              </a:rPr>
              <a:t> neural networks (CNNs) for accurate image classification, allowing farmers to receive prompt and reliable information about the nutritional status of their crops. Additionally, the project aims to explore the scalability and adaptability of the solution to various agricultural settings, ensuring its usability across diverse geographic regions</a:t>
            </a:r>
            <a:r>
              <a:rPr lang="en-US" dirty="0" smtClean="0"/>
              <a:t>.</a:t>
            </a:r>
            <a:endParaRPr b="1"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idx="4294967295"/>
          </p:nvPr>
        </p:nvSpPr>
        <p:spPr>
          <a:xfrm>
            <a:off x="0" y="232920"/>
            <a:ext cx="12191760" cy="714600"/>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marR="0" lvl="0" indent="0" algn="ctr" rtl="0">
              <a:lnSpc>
                <a:spcPct val="90000"/>
              </a:lnSpc>
              <a:spcBef>
                <a:spcPts val="0"/>
              </a:spcBef>
              <a:spcAft>
                <a:spcPts val="0"/>
              </a:spcAft>
              <a:buClr>
                <a:srgbClr val="FFFFFF"/>
              </a:buClr>
              <a:buSzPts val="4400"/>
              <a:buFont typeface="Times New Roman"/>
              <a:buNone/>
            </a:pPr>
            <a:r>
              <a:rPr lang="en-US" dirty="0" smtClean="0">
                <a:solidFill>
                  <a:srgbClr val="FFFFFF"/>
                </a:solidFill>
                <a:latin typeface="Times New Roman"/>
                <a:ea typeface="Calibri"/>
                <a:cs typeface="Times New Roman"/>
                <a:sym typeface="Times New Roman"/>
              </a:rPr>
              <a:t>Planning</a:t>
            </a:r>
            <a:endParaRPr sz="4400" b="0" i="0" u="none" strike="noStrike" cap="none">
              <a:solidFill>
                <a:srgbClr val="000000"/>
              </a:solidFill>
              <a:latin typeface="Calibri"/>
              <a:ea typeface="Calibri"/>
              <a:cs typeface="Calibri"/>
              <a:sym typeface="Calibri"/>
            </a:endParaRPr>
          </a:p>
        </p:txBody>
      </p:sp>
      <p:sp>
        <p:nvSpPr>
          <p:cNvPr id="155" name="Google Shape;155;p31"/>
          <p:cNvSpPr txBox="1">
            <a:spLocks noGrp="1"/>
          </p:cNvSpPr>
          <p:nvPr>
            <p:ph type="body" idx="4294967295"/>
          </p:nvPr>
        </p:nvSpPr>
        <p:spPr>
          <a:xfrm>
            <a:off x="0" y="1000108"/>
            <a:ext cx="12192000" cy="5643602"/>
          </a:xfrm>
          <a:prstGeom prst="rect">
            <a:avLst/>
          </a:prstGeom>
          <a:noFill/>
          <a:ln>
            <a:noFill/>
          </a:ln>
        </p:spPr>
        <p:txBody>
          <a:bodyPr spcFirstLastPara="1" wrap="square" lIns="91425" tIns="45700" rIns="91425" bIns="45700" anchor="t" anchorCtr="0">
            <a:normAutofit/>
          </a:bodyPr>
          <a:lstStyle/>
          <a:p>
            <a:pPr fontAlgn="base">
              <a:buNone/>
            </a:pPr>
            <a:r>
              <a:rPr lang="en-US" sz="2200" b="1" dirty="0" smtClean="0">
                <a:latin typeface="Times New Roman" pitchFamily="18" charset="0"/>
                <a:cs typeface="Times New Roman" pitchFamily="18" charset="0"/>
              </a:rPr>
              <a:t>Functional Requirements</a:t>
            </a:r>
          </a:p>
          <a:p>
            <a:pPr fontAlgn="base">
              <a:buNone/>
            </a:pPr>
            <a:r>
              <a:rPr lang="en-US" sz="2200" b="1" dirty="0" smtClean="0">
                <a:latin typeface="Times New Roman" pitchFamily="18" charset="0"/>
                <a:cs typeface="Times New Roman" pitchFamily="18" charset="0"/>
              </a:rPr>
              <a:t>Image Upload and Processing:</a:t>
            </a:r>
            <a:endParaRPr lang="en-US" sz="2200" dirty="0" smtClean="0">
              <a:latin typeface="Times New Roman" pitchFamily="18" charset="0"/>
              <a:cs typeface="Times New Roman" pitchFamily="18" charset="0"/>
            </a:endParaRPr>
          </a:p>
          <a:p>
            <a:pPr lvl="0" fontAlgn="base"/>
            <a:r>
              <a:rPr lang="en-US" sz="2200" dirty="0" smtClean="0">
                <a:latin typeface="Times New Roman" pitchFamily="18" charset="0"/>
                <a:cs typeface="Times New Roman" pitchFamily="18" charset="0"/>
              </a:rPr>
              <a:t>The system should allow users (farmers) to upload images of paddy crops through a user-friendly interface.</a:t>
            </a:r>
          </a:p>
          <a:p>
            <a:pPr lvl="0" fontAlgn="base"/>
            <a:r>
              <a:rPr lang="en-US" sz="2200" dirty="0" smtClean="0">
                <a:latin typeface="Times New Roman" pitchFamily="18" charset="0"/>
                <a:cs typeface="Times New Roman" pitchFamily="18" charset="0"/>
              </a:rPr>
              <a:t>Implement image processing functionalities to preprocess the uploaded images for optimal analysis.</a:t>
            </a:r>
          </a:p>
          <a:p>
            <a:pPr fontAlgn="base">
              <a:buNone/>
            </a:pPr>
            <a:r>
              <a:rPr lang="en-US" sz="2200" b="1" dirty="0" smtClean="0">
                <a:latin typeface="Times New Roman" pitchFamily="18" charset="0"/>
                <a:cs typeface="Times New Roman" pitchFamily="18" charset="0"/>
              </a:rPr>
              <a:t>Neural Network Integration:</a:t>
            </a:r>
            <a:endParaRPr lang="en-US" sz="2200" dirty="0" smtClean="0">
              <a:latin typeface="Times New Roman" pitchFamily="18" charset="0"/>
              <a:cs typeface="Times New Roman" pitchFamily="18" charset="0"/>
            </a:endParaRPr>
          </a:p>
          <a:p>
            <a:pPr lvl="0" fontAlgn="base"/>
            <a:r>
              <a:rPr lang="en-US" sz="2200" dirty="0" smtClean="0">
                <a:latin typeface="Times New Roman" pitchFamily="18" charset="0"/>
                <a:cs typeface="Times New Roman" pitchFamily="18" charset="0"/>
              </a:rPr>
              <a:t>Integrate a </a:t>
            </a:r>
            <a:r>
              <a:rPr lang="en-US" sz="2200" dirty="0" err="1" smtClean="0">
                <a:latin typeface="Times New Roman" pitchFamily="18" charset="0"/>
                <a:cs typeface="Times New Roman" pitchFamily="18" charset="0"/>
              </a:rPr>
              <a:t>convolutional</a:t>
            </a:r>
            <a:r>
              <a:rPr lang="en-US" sz="2200" dirty="0" smtClean="0">
                <a:latin typeface="Times New Roman" pitchFamily="18" charset="0"/>
                <a:cs typeface="Times New Roman" pitchFamily="18" charset="0"/>
              </a:rPr>
              <a:t> neural network (CNN) into the system for image analysis.</a:t>
            </a:r>
          </a:p>
          <a:p>
            <a:pPr lvl="0" fontAlgn="base"/>
            <a:r>
              <a:rPr lang="en-US" sz="2200" dirty="0" smtClean="0">
                <a:latin typeface="Times New Roman" pitchFamily="18" charset="0"/>
                <a:cs typeface="Times New Roman" pitchFamily="18" charset="0"/>
              </a:rPr>
              <a:t>Train the neural network on a diverse dataset containing images of paddy crops with varying nutrient deficiencies.</a:t>
            </a:r>
          </a:p>
          <a:p>
            <a:pPr fontAlgn="base">
              <a:buNone/>
            </a:pPr>
            <a:r>
              <a:rPr lang="en-US" sz="2200" b="1" dirty="0" smtClean="0">
                <a:latin typeface="Times New Roman" pitchFamily="18" charset="0"/>
                <a:cs typeface="Times New Roman" pitchFamily="18" charset="0"/>
              </a:rPr>
              <a:t>Nutrient Deficiency Classification:</a:t>
            </a:r>
            <a:endParaRPr lang="en-US" sz="2200" dirty="0" smtClean="0">
              <a:latin typeface="Times New Roman" pitchFamily="18" charset="0"/>
              <a:cs typeface="Times New Roman" pitchFamily="18" charset="0"/>
            </a:endParaRPr>
          </a:p>
          <a:p>
            <a:pPr lvl="0" fontAlgn="base"/>
            <a:r>
              <a:rPr lang="en-US" sz="2200" dirty="0" smtClean="0">
                <a:latin typeface="Times New Roman" pitchFamily="18" charset="0"/>
                <a:cs typeface="Times New Roman" pitchFamily="18" charset="0"/>
              </a:rPr>
              <a:t>Implement algorithms for classifying images based on signs and symptoms of nutrient deficiencies.</a:t>
            </a:r>
          </a:p>
          <a:p>
            <a:r>
              <a:rPr lang="en-US" sz="2200" dirty="0" smtClean="0">
                <a:latin typeface="Times New Roman" pitchFamily="18" charset="0"/>
                <a:cs typeface="Times New Roman" pitchFamily="18" charset="0"/>
              </a:rPr>
              <a:t>Ensure the neural network can accurately identify multiple nutrient deficiencies, including nitrogen, phosphorus, and potassium.</a:t>
            </a:r>
            <a:endParaRPr lang="en-GB" sz="2200" dirty="0" smtClean="0">
              <a:solidFill>
                <a:srgbClr val="000000"/>
              </a:solidFill>
              <a:latin typeface="Times New Roman" pitchFamily="18" charset="0"/>
              <a:ea typeface="Times New Roman"/>
              <a:cs typeface="Times New Roman" pitchFamily="18" charset="0"/>
              <a:sym typeface="Times New Roman"/>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idx="4294967295"/>
          </p:nvPr>
        </p:nvSpPr>
        <p:spPr>
          <a:xfrm>
            <a:off x="0" y="232920"/>
            <a:ext cx="12191760" cy="714600"/>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marR="0" lvl="0" indent="0" algn="ctr" rtl="0">
              <a:lnSpc>
                <a:spcPct val="90000"/>
              </a:lnSpc>
              <a:spcBef>
                <a:spcPts val="0"/>
              </a:spcBef>
              <a:spcAft>
                <a:spcPts val="0"/>
              </a:spcAft>
              <a:buClr>
                <a:srgbClr val="FFFFFF"/>
              </a:buClr>
              <a:buSzPts val="4400"/>
              <a:buFont typeface="Times New Roman"/>
              <a:buNone/>
            </a:pPr>
            <a:r>
              <a:rPr lang="en-US" dirty="0" smtClean="0">
                <a:solidFill>
                  <a:srgbClr val="FFFFFF"/>
                </a:solidFill>
                <a:latin typeface="Times New Roman"/>
                <a:ea typeface="Calibri"/>
                <a:cs typeface="Times New Roman"/>
                <a:sym typeface="Times New Roman"/>
              </a:rPr>
              <a:t>Planning</a:t>
            </a:r>
            <a:endParaRPr sz="4400" b="0" i="0" u="none" strike="noStrike" cap="none">
              <a:solidFill>
                <a:srgbClr val="000000"/>
              </a:solidFill>
              <a:latin typeface="Calibri"/>
              <a:ea typeface="Calibri"/>
              <a:cs typeface="Calibri"/>
              <a:sym typeface="Calibri"/>
            </a:endParaRPr>
          </a:p>
        </p:txBody>
      </p:sp>
      <p:sp>
        <p:nvSpPr>
          <p:cNvPr id="155" name="Google Shape;155;p31"/>
          <p:cNvSpPr txBox="1">
            <a:spLocks noGrp="1"/>
          </p:cNvSpPr>
          <p:nvPr>
            <p:ph type="body" idx="4294967295"/>
          </p:nvPr>
        </p:nvSpPr>
        <p:spPr>
          <a:xfrm>
            <a:off x="0" y="1000108"/>
            <a:ext cx="12192000" cy="5643602"/>
          </a:xfrm>
          <a:prstGeom prst="rect">
            <a:avLst/>
          </a:prstGeom>
          <a:noFill/>
          <a:ln>
            <a:noFill/>
          </a:ln>
        </p:spPr>
        <p:txBody>
          <a:bodyPr spcFirstLastPara="1" wrap="square" lIns="91425" tIns="45700" rIns="91425" bIns="45700" anchor="t" anchorCtr="0">
            <a:normAutofit/>
          </a:bodyPr>
          <a:lstStyle/>
          <a:p>
            <a:pPr fontAlgn="base">
              <a:buNone/>
            </a:pPr>
            <a:r>
              <a:rPr lang="en-US" sz="2200" b="1" dirty="0" smtClean="0">
                <a:latin typeface="Times New Roman" pitchFamily="18" charset="0"/>
                <a:cs typeface="Times New Roman" pitchFamily="18" charset="0"/>
              </a:rPr>
              <a:t>Real-Time Monitoring:</a:t>
            </a:r>
            <a:endParaRPr lang="en-US" sz="2200" dirty="0" smtClean="0">
              <a:latin typeface="Times New Roman" pitchFamily="18" charset="0"/>
              <a:cs typeface="Times New Roman" pitchFamily="18" charset="0"/>
            </a:endParaRPr>
          </a:p>
          <a:p>
            <a:pPr lvl="0" fontAlgn="base"/>
            <a:r>
              <a:rPr lang="en-US" sz="2200" dirty="0" smtClean="0">
                <a:latin typeface="Times New Roman" pitchFamily="18" charset="0"/>
                <a:cs typeface="Times New Roman" pitchFamily="18" charset="0"/>
              </a:rPr>
              <a:t>Enable real-time monitoring of paddy crops by providing instant feedback on nutrient deficiency status.</a:t>
            </a:r>
          </a:p>
          <a:p>
            <a:pPr lvl="0" fontAlgn="base"/>
            <a:r>
              <a:rPr lang="en-US" sz="2200" dirty="0" smtClean="0">
                <a:latin typeface="Times New Roman" pitchFamily="18" charset="0"/>
                <a:cs typeface="Times New Roman" pitchFamily="18" charset="0"/>
              </a:rPr>
              <a:t>Implement a notification system to alert users when nutrient deficiencies are detected, allowing for timely corrective actions.</a:t>
            </a:r>
          </a:p>
          <a:p>
            <a:pPr fontAlgn="base">
              <a:buNone/>
            </a:pPr>
            <a:r>
              <a:rPr lang="en-US" sz="2200" b="1" dirty="0" smtClean="0">
                <a:latin typeface="Times New Roman" pitchFamily="18" charset="0"/>
                <a:cs typeface="Times New Roman" pitchFamily="18" charset="0"/>
              </a:rPr>
              <a:t>User Interface (UI):</a:t>
            </a:r>
            <a:endParaRPr lang="en-US" sz="2200" dirty="0" smtClean="0">
              <a:latin typeface="Times New Roman" pitchFamily="18" charset="0"/>
              <a:cs typeface="Times New Roman" pitchFamily="18" charset="0"/>
            </a:endParaRPr>
          </a:p>
          <a:p>
            <a:pPr lvl="0" fontAlgn="base"/>
            <a:r>
              <a:rPr lang="en-US" sz="2200" dirty="0" smtClean="0">
                <a:latin typeface="Times New Roman" pitchFamily="18" charset="0"/>
                <a:cs typeface="Times New Roman" pitchFamily="18" charset="0"/>
              </a:rPr>
              <a:t>Design a user-friendly interface accessible to users with varying technical expertise.</a:t>
            </a:r>
          </a:p>
          <a:p>
            <a:pPr lvl="0" fontAlgn="base"/>
            <a:r>
              <a:rPr lang="en-US" sz="2200" dirty="0" smtClean="0">
                <a:latin typeface="Times New Roman" pitchFamily="18" charset="0"/>
                <a:cs typeface="Times New Roman" pitchFamily="18" charset="0"/>
              </a:rPr>
              <a:t>Include features for image visualization, nutrient deficiency reports, and an intuitive navigation system.</a:t>
            </a:r>
          </a:p>
          <a:p>
            <a:pPr fontAlgn="base">
              <a:buNone/>
            </a:pPr>
            <a:r>
              <a:rPr lang="en-US" sz="2200" b="1" dirty="0" smtClean="0">
                <a:latin typeface="Times New Roman" pitchFamily="18" charset="0"/>
                <a:cs typeface="Times New Roman" pitchFamily="18" charset="0"/>
              </a:rPr>
              <a:t>Crop Health Reports:</a:t>
            </a:r>
            <a:endParaRPr lang="en-US" sz="2200" dirty="0" smtClean="0">
              <a:latin typeface="Times New Roman" pitchFamily="18" charset="0"/>
              <a:cs typeface="Times New Roman" pitchFamily="18" charset="0"/>
            </a:endParaRPr>
          </a:p>
          <a:p>
            <a:pPr lvl="0" fontAlgn="base"/>
            <a:r>
              <a:rPr lang="en-US" sz="2200" dirty="0" smtClean="0">
                <a:latin typeface="Times New Roman" pitchFamily="18" charset="0"/>
                <a:cs typeface="Times New Roman" pitchFamily="18" charset="0"/>
              </a:rPr>
              <a:t>Generate detailed reports for farmers, highlighting the nutritional status of their paddy crops.</a:t>
            </a:r>
          </a:p>
          <a:p>
            <a:r>
              <a:rPr lang="en-US" sz="2200" dirty="0" smtClean="0">
                <a:latin typeface="Times New Roman" pitchFamily="18" charset="0"/>
                <a:cs typeface="Times New Roman" pitchFamily="18" charset="0"/>
              </a:rPr>
              <a:t>Include insights into the severity of nutrient deficiencies, recommended corrective measures, and historical data for trend analysis.</a:t>
            </a:r>
            <a:endParaRPr lang="en-GB" sz="2200" dirty="0" smtClean="0">
              <a:solidFill>
                <a:srgbClr val="000000"/>
              </a:solidFill>
              <a:latin typeface="Times New Roman" pitchFamily="18" charset="0"/>
              <a:ea typeface="Times New Roman"/>
              <a:cs typeface="Times New Roman" pitchFamily="18" charset="0"/>
              <a:sym typeface="Times New Roman"/>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idx="4294967295"/>
          </p:nvPr>
        </p:nvSpPr>
        <p:spPr>
          <a:xfrm>
            <a:off x="0" y="232920"/>
            <a:ext cx="12191760" cy="714600"/>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marR="0" lvl="0" indent="0" algn="ctr" rtl="0">
              <a:lnSpc>
                <a:spcPct val="90000"/>
              </a:lnSpc>
              <a:spcBef>
                <a:spcPts val="0"/>
              </a:spcBef>
              <a:spcAft>
                <a:spcPts val="0"/>
              </a:spcAft>
              <a:buClr>
                <a:srgbClr val="FFFFFF"/>
              </a:buClr>
              <a:buSzPts val="4400"/>
              <a:buFont typeface="Times New Roman"/>
              <a:buNone/>
            </a:pPr>
            <a:r>
              <a:rPr lang="en-US" dirty="0" smtClean="0">
                <a:solidFill>
                  <a:srgbClr val="FFFFFF"/>
                </a:solidFill>
                <a:latin typeface="Times New Roman"/>
                <a:ea typeface="Calibri"/>
                <a:cs typeface="Times New Roman"/>
                <a:sym typeface="Times New Roman"/>
              </a:rPr>
              <a:t>Planning</a:t>
            </a:r>
            <a:endParaRPr sz="4400" b="0" i="0" u="none" strike="noStrike" cap="none">
              <a:solidFill>
                <a:srgbClr val="000000"/>
              </a:solidFill>
              <a:latin typeface="Calibri"/>
              <a:ea typeface="Calibri"/>
              <a:cs typeface="Calibri"/>
              <a:sym typeface="Calibri"/>
            </a:endParaRPr>
          </a:p>
        </p:txBody>
      </p:sp>
      <p:sp>
        <p:nvSpPr>
          <p:cNvPr id="155" name="Google Shape;155;p31"/>
          <p:cNvSpPr txBox="1">
            <a:spLocks noGrp="1"/>
          </p:cNvSpPr>
          <p:nvPr>
            <p:ph type="body" idx="4294967295"/>
          </p:nvPr>
        </p:nvSpPr>
        <p:spPr>
          <a:xfrm>
            <a:off x="0" y="1000108"/>
            <a:ext cx="12192000" cy="5643602"/>
          </a:xfrm>
          <a:prstGeom prst="rect">
            <a:avLst/>
          </a:prstGeom>
          <a:noFill/>
          <a:ln>
            <a:noFill/>
          </a:ln>
        </p:spPr>
        <p:txBody>
          <a:bodyPr spcFirstLastPara="1" wrap="square" lIns="91425" tIns="45700" rIns="91425" bIns="45700" anchor="t" anchorCtr="0">
            <a:normAutofit fontScale="92500" lnSpcReduction="10000"/>
          </a:bodyPr>
          <a:lstStyle/>
          <a:p>
            <a:pPr fontAlgn="base">
              <a:buNone/>
            </a:pPr>
            <a:r>
              <a:rPr lang="en-US" sz="2400" b="1" dirty="0" smtClean="0">
                <a:latin typeface="Times New Roman" pitchFamily="18" charset="0"/>
                <a:cs typeface="Times New Roman" pitchFamily="18" charset="0"/>
              </a:rPr>
              <a:t>Scalability:</a:t>
            </a:r>
            <a:endParaRPr lang="en-US" sz="2400" dirty="0" smtClean="0">
              <a:latin typeface="Times New Roman" pitchFamily="18" charset="0"/>
              <a:cs typeface="Times New Roman" pitchFamily="18" charset="0"/>
            </a:endParaRPr>
          </a:p>
          <a:p>
            <a:pPr lvl="0" fontAlgn="base"/>
            <a:r>
              <a:rPr lang="en-US" sz="2400" dirty="0" smtClean="0">
                <a:latin typeface="Times New Roman" pitchFamily="18" charset="0"/>
                <a:cs typeface="Times New Roman" pitchFamily="18" charset="0"/>
              </a:rPr>
              <a:t>Ensure the system is scalable to accommodate varying field sizes and different geographic regions.</a:t>
            </a:r>
          </a:p>
          <a:p>
            <a:pPr lvl="0" fontAlgn="base"/>
            <a:r>
              <a:rPr lang="en-US" sz="2400" dirty="0" smtClean="0">
                <a:latin typeface="Times New Roman" pitchFamily="18" charset="0"/>
                <a:cs typeface="Times New Roman" pitchFamily="18" charset="0"/>
              </a:rPr>
              <a:t>Design the architecture to handle an increasing number of users and a growing dataset for continuous improvement.</a:t>
            </a:r>
          </a:p>
          <a:p>
            <a:pPr fontAlgn="base">
              <a:buNone/>
            </a:pPr>
            <a:r>
              <a:rPr lang="en-US" sz="2400" b="1" dirty="0" smtClean="0">
                <a:latin typeface="Times New Roman" pitchFamily="18" charset="0"/>
                <a:cs typeface="Times New Roman" pitchFamily="18" charset="0"/>
              </a:rPr>
              <a:t>Data Security:</a:t>
            </a:r>
            <a:endParaRPr lang="en-US" sz="2400" dirty="0" smtClean="0">
              <a:latin typeface="Times New Roman" pitchFamily="18" charset="0"/>
              <a:cs typeface="Times New Roman" pitchFamily="18" charset="0"/>
            </a:endParaRPr>
          </a:p>
          <a:p>
            <a:pPr lvl="0" fontAlgn="base"/>
            <a:r>
              <a:rPr lang="en-US" sz="2400" dirty="0" smtClean="0">
                <a:latin typeface="Times New Roman" pitchFamily="18" charset="0"/>
                <a:cs typeface="Times New Roman" pitchFamily="18" charset="0"/>
              </a:rPr>
              <a:t>Implement robust data security measures to protect user-uploaded images and sensitive information.</a:t>
            </a:r>
          </a:p>
          <a:p>
            <a:pPr lvl="0" fontAlgn="base"/>
            <a:r>
              <a:rPr lang="en-US" sz="2400" dirty="0" smtClean="0">
                <a:latin typeface="Times New Roman" pitchFamily="18" charset="0"/>
                <a:cs typeface="Times New Roman" pitchFamily="18" charset="0"/>
              </a:rPr>
              <a:t>Ensure compliance with data protection regulations and standards.</a:t>
            </a:r>
          </a:p>
          <a:p>
            <a:pPr fontAlgn="base">
              <a:buNone/>
            </a:pPr>
            <a:r>
              <a:rPr lang="en-US" sz="2400" b="1" dirty="0" smtClean="0">
                <a:latin typeface="Times New Roman" pitchFamily="18" charset="0"/>
                <a:cs typeface="Times New Roman" pitchFamily="18" charset="0"/>
              </a:rPr>
              <a:t>User Authentication and Authorization:</a:t>
            </a:r>
            <a:endParaRPr lang="en-US" sz="2400" dirty="0" smtClean="0">
              <a:latin typeface="Times New Roman" pitchFamily="18" charset="0"/>
              <a:cs typeface="Times New Roman" pitchFamily="18" charset="0"/>
            </a:endParaRPr>
          </a:p>
          <a:p>
            <a:pPr lvl="0" fontAlgn="base"/>
            <a:r>
              <a:rPr lang="en-US" sz="2400" dirty="0" smtClean="0">
                <a:latin typeface="Times New Roman" pitchFamily="18" charset="0"/>
                <a:cs typeface="Times New Roman" pitchFamily="18" charset="0"/>
              </a:rPr>
              <a:t>Implement secure user authentication mechanisms to verify user identities.</a:t>
            </a:r>
          </a:p>
          <a:p>
            <a:pPr lvl="0" fontAlgn="base"/>
            <a:r>
              <a:rPr lang="en-US" sz="2400" dirty="0" smtClean="0">
                <a:latin typeface="Times New Roman" pitchFamily="18" charset="0"/>
                <a:cs typeface="Times New Roman" pitchFamily="18" charset="0"/>
              </a:rPr>
              <a:t>Define role-based access control to restrict access to specific functionalities based on user roles.</a:t>
            </a:r>
          </a:p>
          <a:p>
            <a:pPr fontAlgn="base">
              <a:buNone/>
            </a:pPr>
            <a:r>
              <a:rPr lang="en-US" sz="2400" b="1" dirty="0" smtClean="0">
                <a:latin typeface="Times New Roman" pitchFamily="18" charset="0"/>
                <a:cs typeface="Times New Roman" pitchFamily="18" charset="0"/>
              </a:rPr>
              <a:t>Integration with External Systems:</a:t>
            </a:r>
            <a:endParaRPr lang="en-US" sz="2400" dirty="0" smtClean="0">
              <a:latin typeface="Times New Roman" pitchFamily="18" charset="0"/>
              <a:cs typeface="Times New Roman" pitchFamily="18" charset="0"/>
            </a:endParaRPr>
          </a:p>
          <a:p>
            <a:pPr lvl="0" fontAlgn="base"/>
            <a:r>
              <a:rPr lang="en-US" sz="2400" dirty="0" smtClean="0">
                <a:latin typeface="Times New Roman" pitchFamily="18" charset="0"/>
                <a:cs typeface="Times New Roman" pitchFamily="18" charset="0"/>
              </a:rPr>
              <a:t>Allow integration with external systems, such as weather databases, to factor environmental conditions into nutrient deficiency assessments.</a:t>
            </a:r>
          </a:p>
          <a:p>
            <a:r>
              <a:rPr lang="en-US" sz="2400" dirty="0" smtClean="0">
                <a:latin typeface="Times New Roman" pitchFamily="18" charset="0"/>
                <a:cs typeface="Times New Roman" pitchFamily="18" charset="0"/>
              </a:rPr>
              <a:t>Facilitate data exchange with other precision agriculture tools for comprehensive crop management</a:t>
            </a:r>
            <a:r>
              <a:rPr lang="en-US" sz="2200" dirty="0" smtClean="0">
                <a:latin typeface="Times New Roman" pitchFamily="18" charset="0"/>
                <a:cs typeface="Times New Roman" pitchFamily="18" charset="0"/>
              </a:rPr>
              <a:t>.</a:t>
            </a:r>
            <a:endParaRPr lang="en-GB" sz="2200" dirty="0" smtClean="0">
              <a:solidFill>
                <a:srgbClr val="000000"/>
              </a:solidFill>
              <a:latin typeface="Times New Roman" pitchFamily="18" charset="0"/>
              <a:ea typeface="Times New Roman"/>
              <a:cs typeface="Times New Roman" pitchFamily="18" charset="0"/>
              <a:sym typeface="Times New Roman"/>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idx="4294967295"/>
          </p:nvPr>
        </p:nvSpPr>
        <p:spPr>
          <a:xfrm>
            <a:off x="0" y="232920"/>
            <a:ext cx="12191760" cy="714600"/>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marR="0" lvl="0" indent="0" algn="ctr" rtl="0">
              <a:lnSpc>
                <a:spcPct val="90000"/>
              </a:lnSpc>
              <a:spcBef>
                <a:spcPts val="0"/>
              </a:spcBef>
              <a:spcAft>
                <a:spcPts val="0"/>
              </a:spcAft>
              <a:buClr>
                <a:srgbClr val="FFFFFF"/>
              </a:buClr>
              <a:buSzPts val="4400"/>
              <a:buFont typeface="Times New Roman"/>
              <a:buNone/>
            </a:pPr>
            <a:r>
              <a:rPr lang="en-US" dirty="0" smtClean="0">
                <a:solidFill>
                  <a:srgbClr val="FFFFFF"/>
                </a:solidFill>
                <a:latin typeface="Times New Roman"/>
                <a:ea typeface="Calibri"/>
                <a:cs typeface="Times New Roman"/>
                <a:sym typeface="Times New Roman"/>
              </a:rPr>
              <a:t>Planning</a:t>
            </a:r>
            <a:endParaRPr sz="4400" b="0" i="0" u="none" strike="noStrike" cap="none">
              <a:solidFill>
                <a:srgbClr val="000000"/>
              </a:solidFill>
              <a:latin typeface="Calibri"/>
              <a:ea typeface="Calibri"/>
              <a:cs typeface="Calibri"/>
              <a:sym typeface="Calibri"/>
            </a:endParaRPr>
          </a:p>
        </p:txBody>
      </p:sp>
      <p:sp>
        <p:nvSpPr>
          <p:cNvPr id="155" name="Google Shape;155;p31"/>
          <p:cNvSpPr txBox="1">
            <a:spLocks noGrp="1"/>
          </p:cNvSpPr>
          <p:nvPr>
            <p:ph type="body" idx="4294967295"/>
          </p:nvPr>
        </p:nvSpPr>
        <p:spPr>
          <a:xfrm>
            <a:off x="0" y="1000108"/>
            <a:ext cx="12192000" cy="5643602"/>
          </a:xfrm>
          <a:prstGeom prst="rect">
            <a:avLst/>
          </a:prstGeom>
          <a:noFill/>
          <a:ln>
            <a:noFill/>
          </a:ln>
        </p:spPr>
        <p:txBody>
          <a:bodyPr spcFirstLastPara="1" wrap="square" lIns="91425" tIns="45700" rIns="91425" bIns="45700" anchor="t" anchorCtr="0">
            <a:normAutofit/>
          </a:bodyPr>
          <a:lstStyle/>
          <a:p>
            <a:pPr fontAlgn="base">
              <a:buNone/>
            </a:pPr>
            <a:r>
              <a:rPr lang="en-US" sz="2000" b="1" dirty="0" smtClean="0">
                <a:latin typeface="Times New Roman" pitchFamily="18" charset="0"/>
                <a:cs typeface="Times New Roman" pitchFamily="18" charset="0"/>
              </a:rPr>
              <a:t>Non-Functional Requirements</a:t>
            </a:r>
          </a:p>
          <a:p>
            <a:pPr fontAlgn="base">
              <a:buNone/>
            </a:pPr>
            <a:r>
              <a:rPr lang="en-US" sz="2000" b="1" dirty="0" smtClean="0">
                <a:latin typeface="Times New Roman" pitchFamily="18" charset="0"/>
                <a:cs typeface="Times New Roman" pitchFamily="18" charset="0"/>
              </a:rPr>
              <a:t>Performance:</a:t>
            </a:r>
            <a:endParaRPr lang="en-US" sz="2000" dirty="0" smtClean="0">
              <a:latin typeface="Times New Roman" pitchFamily="18" charset="0"/>
              <a:cs typeface="Times New Roman" pitchFamily="18" charset="0"/>
            </a:endParaRPr>
          </a:p>
          <a:p>
            <a:pPr lvl="0" fontAlgn="base"/>
            <a:r>
              <a:rPr lang="en-US" sz="2000" dirty="0" smtClean="0">
                <a:latin typeface="Times New Roman" pitchFamily="18" charset="0"/>
                <a:cs typeface="Times New Roman" pitchFamily="18" charset="0"/>
              </a:rPr>
              <a:t>The system should provide fast and responsive performance to deliver real-time monitoring results.</a:t>
            </a:r>
          </a:p>
          <a:p>
            <a:pPr lvl="0" fontAlgn="base"/>
            <a:r>
              <a:rPr lang="en-US" sz="2000" dirty="0" smtClean="0">
                <a:latin typeface="Times New Roman" pitchFamily="18" charset="0"/>
                <a:cs typeface="Times New Roman" pitchFamily="18" charset="0"/>
              </a:rPr>
              <a:t>Ensure that image processing and neural network inference are optimized for efficiency.</a:t>
            </a:r>
          </a:p>
          <a:p>
            <a:pPr fontAlgn="base">
              <a:buNone/>
            </a:pPr>
            <a:r>
              <a:rPr lang="en-US" sz="2000" b="1" dirty="0" smtClean="0">
                <a:latin typeface="Times New Roman" pitchFamily="18" charset="0"/>
                <a:cs typeface="Times New Roman" pitchFamily="18" charset="0"/>
              </a:rPr>
              <a:t>Reliability:</a:t>
            </a:r>
            <a:endParaRPr lang="en-US" sz="2000" dirty="0" smtClean="0">
              <a:latin typeface="Times New Roman" pitchFamily="18" charset="0"/>
              <a:cs typeface="Times New Roman" pitchFamily="18" charset="0"/>
            </a:endParaRPr>
          </a:p>
          <a:p>
            <a:pPr lvl="0" fontAlgn="base"/>
            <a:r>
              <a:rPr lang="en-US" sz="2000" dirty="0" smtClean="0">
                <a:latin typeface="Times New Roman" pitchFamily="18" charset="0"/>
                <a:cs typeface="Times New Roman" pitchFamily="18" charset="0"/>
              </a:rPr>
              <a:t>Design the system to be reliable, minimizing downtime and ensuring continuous availability.</a:t>
            </a:r>
          </a:p>
          <a:p>
            <a:pPr lvl="0" fontAlgn="base"/>
            <a:r>
              <a:rPr lang="en-US" sz="2000" dirty="0" smtClean="0">
                <a:latin typeface="Times New Roman" pitchFamily="18" charset="0"/>
                <a:cs typeface="Times New Roman" pitchFamily="18" charset="0"/>
              </a:rPr>
              <a:t>Implement mechanisms for fault tolerance and graceful degradation under high load conditions.</a:t>
            </a:r>
          </a:p>
          <a:p>
            <a:pPr fontAlgn="base">
              <a:buNone/>
            </a:pPr>
            <a:r>
              <a:rPr lang="en-US" sz="2000" b="1" dirty="0" smtClean="0">
                <a:latin typeface="Times New Roman" pitchFamily="18" charset="0"/>
                <a:cs typeface="Times New Roman" pitchFamily="18" charset="0"/>
              </a:rPr>
              <a:t>Scalability:</a:t>
            </a:r>
            <a:endParaRPr lang="en-US" sz="2000" dirty="0" smtClean="0">
              <a:latin typeface="Times New Roman" pitchFamily="18" charset="0"/>
              <a:cs typeface="Times New Roman" pitchFamily="18" charset="0"/>
            </a:endParaRPr>
          </a:p>
          <a:p>
            <a:pPr lvl="0" fontAlgn="base"/>
            <a:r>
              <a:rPr lang="en-US" sz="2000" dirty="0" smtClean="0">
                <a:latin typeface="Times New Roman" pitchFamily="18" charset="0"/>
                <a:cs typeface="Times New Roman" pitchFamily="18" charset="0"/>
              </a:rPr>
              <a:t>Ensure scalability to handle an increasing number of users, images, and data without compromising performance.</a:t>
            </a:r>
          </a:p>
          <a:p>
            <a:pPr lvl="0" fontAlgn="base"/>
            <a:r>
              <a:rPr lang="en-US" sz="2000" dirty="0" smtClean="0">
                <a:latin typeface="Times New Roman" pitchFamily="18" charset="0"/>
                <a:cs typeface="Times New Roman" pitchFamily="18" charset="0"/>
              </a:rPr>
              <a:t>Implement load balancing and distributed computing strategies for scalability.</a:t>
            </a:r>
          </a:p>
          <a:p>
            <a:pPr fontAlgn="base">
              <a:buNone/>
            </a:pPr>
            <a:r>
              <a:rPr lang="en-US" sz="2000" b="1" dirty="0" smtClean="0">
                <a:latin typeface="Times New Roman" pitchFamily="18" charset="0"/>
                <a:cs typeface="Times New Roman" pitchFamily="18" charset="0"/>
              </a:rPr>
              <a:t>Usability:</a:t>
            </a:r>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Design an intuitive and user-friendly interface to cater to users with varying levels of technical expertise.</a:t>
            </a:r>
          </a:p>
          <a:p>
            <a:pPr lvl="0"/>
            <a:r>
              <a:rPr lang="en-US" sz="2000" dirty="0" smtClean="0">
                <a:latin typeface="Times New Roman" pitchFamily="18" charset="0"/>
                <a:cs typeface="Times New Roman" pitchFamily="18" charset="0"/>
              </a:rPr>
              <a:t>Conduct user testing to gather feedback for continuous improvement in usability.</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idx="4294967295"/>
          </p:nvPr>
        </p:nvSpPr>
        <p:spPr>
          <a:xfrm>
            <a:off x="0" y="232920"/>
            <a:ext cx="12191760" cy="714600"/>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marR="0" lvl="0" indent="0" algn="ctr" rtl="0">
              <a:lnSpc>
                <a:spcPct val="90000"/>
              </a:lnSpc>
              <a:spcBef>
                <a:spcPts val="0"/>
              </a:spcBef>
              <a:spcAft>
                <a:spcPts val="0"/>
              </a:spcAft>
              <a:buClr>
                <a:srgbClr val="FFFFFF"/>
              </a:buClr>
              <a:buSzPts val="4400"/>
              <a:buFont typeface="Times New Roman"/>
              <a:buNone/>
            </a:pPr>
            <a:r>
              <a:rPr lang="en-US" dirty="0" smtClean="0">
                <a:solidFill>
                  <a:srgbClr val="FFFFFF"/>
                </a:solidFill>
                <a:latin typeface="Times New Roman"/>
                <a:ea typeface="Calibri"/>
                <a:cs typeface="Times New Roman"/>
                <a:sym typeface="Times New Roman"/>
              </a:rPr>
              <a:t>Planning</a:t>
            </a:r>
            <a:endParaRPr sz="4400" b="0" i="0" u="none" strike="noStrike" cap="none">
              <a:solidFill>
                <a:srgbClr val="000000"/>
              </a:solidFill>
              <a:latin typeface="Calibri"/>
              <a:ea typeface="Calibri"/>
              <a:cs typeface="Calibri"/>
              <a:sym typeface="Calibri"/>
            </a:endParaRPr>
          </a:p>
        </p:txBody>
      </p:sp>
      <p:sp>
        <p:nvSpPr>
          <p:cNvPr id="155" name="Google Shape;155;p31"/>
          <p:cNvSpPr txBox="1">
            <a:spLocks noGrp="1"/>
          </p:cNvSpPr>
          <p:nvPr>
            <p:ph type="body" idx="4294967295"/>
          </p:nvPr>
        </p:nvSpPr>
        <p:spPr>
          <a:xfrm>
            <a:off x="0" y="1000108"/>
            <a:ext cx="12192000" cy="5643602"/>
          </a:xfrm>
          <a:prstGeom prst="rect">
            <a:avLst/>
          </a:prstGeom>
          <a:noFill/>
          <a:ln>
            <a:noFill/>
          </a:ln>
        </p:spPr>
        <p:txBody>
          <a:bodyPr spcFirstLastPara="1" wrap="square" lIns="91425" tIns="45700" rIns="91425" bIns="45700" anchor="t" anchorCtr="0">
            <a:normAutofit/>
          </a:bodyPr>
          <a:lstStyle/>
          <a:p>
            <a:pPr fontAlgn="base">
              <a:buNone/>
            </a:pPr>
            <a:r>
              <a:rPr lang="en-US" sz="2000" b="1" dirty="0" smtClean="0">
                <a:latin typeface="Times New Roman" pitchFamily="18" charset="0"/>
                <a:cs typeface="Times New Roman" pitchFamily="18" charset="0"/>
              </a:rPr>
              <a:t>Security:</a:t>
            </a:r>
            <a:endParaRPr lang="en-US" sz="2000" dirty="0" smtClean="0">
              <a:latin typeface="Times New Roman" pitchFamily="18" charset="0"/>
              <a:cs typeface="Times New Roman" pitchFamily="18" charset="0"/>
            </a:endParaRPr>
          </a:p>
          <a:p>
            <a:pPr lvl="0" fontAlgn="base"/>
            <a:r>
              <a:rPr lang="en-US" sz="2000" dirty="0" smtClean="0">
                <a:latin typeface="Times New Roman" pitchFamily="18" charset="0"/>
                <a:cs typeface="Times New Roman" pitchFamily="18" charset="0"/>
              </a:rPr>
              <a:t>Implement robust security measures to protect user data, especially sensitive images and reports.</a:t>
            </a:r>
          </a:p>
          <a:p>
            <a:pPr lvl="0" fontAlgn="base"/>
            <a:r>
              <a:rPr lang="en-US" sz="2000" dirty="0" smtClean="0">
                <a:latin typeface="Times New Roman" pitchFamily="18" charset="0"/>
                <a:cs typeface="Times New Roman" pitchFamily="18" charset="0"/>
              </a:rPr>
              <a:t>Employ encryption protocols for data in transit and at rest to prevent unauthorized access.</a:t>
            </a:r>
          </a:p>
          <a:p>
            <a:pPr fontAlgn="base">
              <a:buNone/>
            </a:pPr>
            <a:r>
              <a:rPr lang="en-US" sz="2000" b="1" dirty="0" smtClean="0">
                <a:latin typeface="Times New Roman" pitchFamily="18" charset="0"/>
                <a:cs typeface="Times New Roman" pitchFamily="18" charset="0"/>
              </a:rPr>
              <a:t>Compatibility:</a:t>
            </a:r>
            <a:endParaRPr lang="en-US" sz="2000" dirty="0" smtClean="0">
              <a:latin typeface="Times New Roman" pitchFamily="18" charset="0"/>
              <a:cs typeface="Times New Roman" pitchFamily="18" charset="0"/>
            </a:endParaRPr>
          </a:p>
          <a:p>
            <a:pPr lvl="0" fontAlgn="base"/>
            <a:r>
              <a:rPr lang="en-US" sz="2000" dirty="0" smtClean="0">
                <a:latin typeface="Times New Roman" pitchFamily="18" charset="0"/>
                <a:cs typeface="Times New Roman" pitchFamily="18" charset="0"/>
              </a:rPr>
              <a:t>Ensure compatibility with various devices and browsers to accommodate users with different technological preferences.</a:t>
            </a:r>
          </a:p>
          <a:p>
            <a:pPr lvl="0" fontAlgn="base"/>
            <a:r>
              <a:rPr lang="en-US" sz="2000" dirty="0" smtClean="0">
                <a:latin typeface="Times New Roman" pitchFamily="18" charset="0"/>
                <a:cs typeface="Times New Roman" pitchFamily="18" charset="0"/>
              </a:rPr>
              <a:t>Conduct cross-browser and cross-device testing for a seamless user experience.</a:t>
            </a:r>
          </a:p>
          <a:p>
            <a:pPr fontAlgn="base">
              <a:buNone/>
            </a:pPr>
            <a:r>
              <a:rPr lang="en-US" sz="2000" b="1" dirty="0" smtClean="0">
                <a:latin typeface="Times New Roman" pitchFamily="18" charset="0"/>
                <a:cs typeface="Times New Roman" pitchFamily="18" charset="0"/>
              </a:rPr>
              <a:t>Maintainability:</a:t>
            </a:r>
            <a:endParaRPr lang="en-US" sz="2000" dirty="0" smtClean="0">
              <a:latin typeface="Times New Roman" pitchFamily="18" charset="0"/>
              <a:cs typeface="Times New Roman" pitchFamily="18" charset="0"/>
            </a:endParaRPr>
          </a:p>
          <a:p>
            <a:pPr lvl="0" fontAlgn="base"/>
            <a:r>
              <a:rPr lang="en-US" sz="2000" dirty="0" smtClean="0">
                <a:latin typeface="Times New Roman" pitchFamily="18" charset="0"/>
                <a:cs typeface="Times New Roman" pitchFamily="18" charset="0"/>
              </a:rPr>
              <a:t>Develop the system with modular and well-documented code for ease of maintenance.</a:t>
            </a:r>
          </a:p>
          <a:p>
            <a:r>
              <a:rPr lang="en-US" sz="2000" dirty="0" smtClean="0">
                <a:latin typeface="Times New Roman" pitchFamily="18" charset="0"/>
                <a:cs typeface="Times New Roman" pitchFamily="18" charset="0"/>
              </a:rPr>
              <a:t>Implement version control and a systematic update process to introduce new features and improvements</a:t>
            </a:r>
            <a:endParaRPr lang="en-GB" sz="2000" dirty="0" smtClean="0">
              <a:solidFill>
                <a:srgbClr val="000000"/>
              </a:solidFill>
              <a:latin typeface="Times New Roman" pitchFamily="18" charset="0"/>
              <a:ea typeface="Times New Roman"/>
              <a:cs typeface="Times New Roman" pitchFamily="18" charset="0"/>
              <a:sym typeface="Times New Roman"/>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8"/>
          <p:cNvSpPr txBox="1">
            <a:spLocks noGrp="1"/>
          </p:cNvSpPr>
          <p:nvPr>
            <p:ph type="title" idx="4294967295"/>
          </p:nvPr>
        </p:nvSpPr>
        <p:spPr>
          <a:xfrm>
            <a:off x="0" y="232920"/>
            <a:ext cx="12191760" cy="714600"/>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marR="0" lvl="0" indent="0" algn="l" rtl="0">
              <a:lnSpc>
                <a:spcPct val="90000"/>
              </a:lnSpc>
              <a:spcBef>
                <a:spcPts val="0"/>
              </a:spcBef>
              <a:spcAft>
                <a:spcPts val="0"/>
              </a:spcAft>
              <a:buClr>
                <a:srgbClr val="FFFFFF"/>
              </a:buClr>
              <a:buSzPts val="4400"/>
              <a:buFont typeface="Times New Roman"/>
              <a:buNone/>
            </a:pPr>
            <a:r>
              <a:rPr lang="en-US" sz="4400" b="0" i="0" u="none" strike="noStrike" cap="none">
                <a:solidFill>
                  <a:srgbClr val="FFFFFF"/>
                </a:solidFill>
                <a:latin typeface="Times New Roman"/>
                <a:ea typeface="Times New Roman"/>
                <a:cs typeface="Times New Roman"/>
                <a:sym typeface="Times New Roman"/>
              </a:rPr>
              <a:t>Contents</a:t>
            </a:r>
            <a:endParaRPr sz="4400" b="0" i="0" u="none" strike="noStrike" cap="none">
              <a:solidFill>
                <a:srgbClr val="000000"/>
              </a:solidFill>
              <a:latin typeface="Calibri"/>
              <a:ea typeface="Calibri"/>
              <a:cs typeface="Calibri"/>
              <a:sym typeface="Calibri"/>
            </a:endParaRPr>
          </a:p>
        </p:txBody>
      </p:sp>
      <p:sp>
        <p:nvSpPr>
          <p:cNvPr id="137" name="Google Shape;137;p28"/>
          <p:cNvSpPr txBox="1">
            <a:spLocks noGrp="1"/>
          </p:cNvSpPr>
          <p:nvPr>
            <p:ph type="body" idx="4294967295"/>
          </p:nvPr>
        </p:nvSpPr>
        <p:spPr>
          <a:xfrm>
            <a:off x="0" y="571480"/>
            <a:ext cx="12192000" cy="5929354"/>
          </a:xfrm>
          <a:prstGeom prst="rect">
            <a:avLst/>
          </a:prstGeom>
          <a:noFill/>
          <a:ln>
            <a:noFill/>
          </a:ln>
        </p:spPr>
        <p:txBody>
          <a:bodyPr spcFirstLastPara="1" wrap="square" lIns="91425" tIns="45700" rIns="91425" bIns="45700" anchor="t" anchorCtr="0">
            <a:noAutofit/>
          </a:bodyPr>
          <a:lstStyle/>
          <a:p>
            <a:pPr marL="462240" indent="-462240" algn="just">
              <a:spcBef>
                <a:spcPts val="1001"/>
              </a:spcBef>
              <a:buSzPct val="100058"/>
              <a:buNone/>
            </a:pPr>
            <a:endParaRPr lang="en-US" sz="2400" spc="-1" dirty="0" smtClean="0">
              <a:solidFill>
                <a:srgbClr val="000000"/>
              </a:solidFill>
            </a:endParaRPr>
          </a:p>
          <a:p>
            <a:pPr marL="462240" indent="-462240" algn="just">
              <a:spcBef>
                <a:spcPts val="1001"/>
              </a:spcBef>
              <a:buSzPct val="100058"/>
              <a:buBlip>
                <a:blip r:embed="rId3"/>
              </a:buBlip>
            </a:pPr>
            <a:r>
              <a:rPr lang="en-US" sz="2400" spc="-1" dirty="0" smtClean="0">
                <a:solidFill>
                  <a:srgbClr val="000000"/>
                </a:solidFill>
                <a:latin typeface="Times New Roman"/>
                <a:ea typeface="DejaVu Sans"/>
              </a:rPr>
              <a:t>Abstract</a:t>
            </a:r>
          </a:p>
          <a:p>
            <a:pPr marL="462240" indent="-462240" algn="just">
              <a:spcBef>
                <a:spcPts val="1001"/>
              </a:spcBef>
              <a:buSzPct val="100058"/>
              <a:buBlip>
                <a:blip r:embed="rId3"/>
              </a:buBlip>
            </a:pPr>
            <a:r>
              <a:rPr lang="en-US" sz="2400" spc="-1" dirty="0" smtClean="0">
                <a:solidFill>
                  <a:srgbClr val="000000"/>
                </a:solidFill>
                <a:latin typeface="Times New Roman"/>
              </a:rPr>
              <a:t>Introduction</a:t>
            </a:r>
            <a:endParaRPr lang="en-US" sz="2400" spc="-1" dirty="0" smtClean="0">
              <a:solidFill>
                <a:srgbClr val="000000"/>
              </a:solidFill>
            </a:endParaRPr>
          </a:p>
          <a:p>
            <a:pPr marL="462240" indent="-462240" algn="just">
              <a:spcBef>
                <a:spcPts val="1001"/>
              </a:spcBef>
              <a:buSzPct val="100058"/>
              <a:buBlip>
                <a:blip r:embed="rId3"/>
              </a:buBlip>
            </a:pPr>
            <a:r>
              <a:rPr lang="en-US" sz="2400" spc="-1" dirty="0" smtClean="0">
                <a:solidFill>
                  <a:srgbClr val="000000"/>
                </a:solidFill>
                <a:latin typeface="Times New Roman"/>
                <a:ea typeface="DejaVu Sans"/>
              </a:rPr>
              <a:t>Literature survey</a:t>
            </a:r>
            <a:endParaRPr lang="en-US" sz="2400" spc="-1" dirty="0" smtClean="0">
              <a:solidFill>
                <a:srgbClr val="000000"/>
              </a:solidFill>
            </a:endParaRPr>
          </a:p>
          <a:p>
            <a:pPr marL="462240" indent="-462240" algn="just">
              <a:spcBef>
                <a:spcPts val="1001"/>
              </a:spcBef>
              <a:buSzPct val="100058"/>
              <a:buBlip>
                <a:blip r:embed="rId3"/>
              </a:buBlip>
            </a:pPr>
            <a:r>
              <a:rPr lang="en-US" sz="2400" spc="-1" dirty="0" smtClean="0">
                <a:solidFill>
                  <a:srgbClr val="000000"/>
                </a:solidFill>
                <a:latin typeface="Times New Roman"/>
              </a:rPr>
              <a:t>Existing System</a:t>
            </a:r>
            <a:endParaRPr lang="en-US" sz="2400" spc="-1" dirty="0" smtClean="0">
              <a:solidFill>
                <a:srgbClr val="000000"/>
              </a:solidFill>
            </a:endParaRPr>
          </a:p>
          <a:p>
            <a:pPr marL="462240" indent="-462240" algn="just">
              <a:spcBef>
                <a:spcPts val="1001"/>
              </a:spcBef>
              <a:buSzPct val="100058"/>
              <a:buBlip>
                <a:blip r:embed="rId3"/>
              </a:buBlip>
            </a:pPr>
            <a:r>
              <a:rPr lang="en-US" sz="2400" spc="-1" dirty="0" smtClean="0">
                <a:solidFill>
                  <a:srgbClr val="000000"/>
                </a:solidFill>
                <a:latin typeface="Times New Roman"/>
                <a:ea typeface="DejaVu Sans"/>
              </a:rPr>
              <a:t>Proposed System</a:t>
            </a:r>
          </a:p>
          <a:p>
            <a:pPr marL="462240" indent="-462240" algn="just">
              <a:spcBef>
                <a:spcPts val="1001"/>
              </a:spcBef>
              <a:buSzPct val="100058"/>
              <a:buBlip>
                <a:blip r:embed="rId3"/>
              </a:buBlip>
            </a:pPr>
            <a:r>
              <a:rPr lang="en-US" sz="2400" spc="-1" dirty="0" smtClean="0">
                <a:solidFill>
                  <a:srgbClr val="000000"/>
                </a:solidFill>
                <a:latin typeface="Times New Roman"/>
              </a:rPr>
              <a:t>Planning </a:t>
            </a:r>
          </a:p>
          <a:p>
            <a:pPr marL="462240" indent="-462240" algn="just">
              <a:spcBef>
                <a:spcPts val="1001"/>
              </a:spcBef>
              <a:buSzPct val="100058"/>
              <a:buBlip>
                <a:blip r:embed="rId3"/>
              </a:buBlip>
            </a:pPr>
            <a:r>
              <a:rPr lang="en-US" sz="2400" spc="-1" dirty="0" smtClean="0">
                <a:solidFill>
                  <a:srgbClr val="000000"/>
                </a:solidFill>
                <a:latin typeface="Times New Roman"/>
              </a:rPr>
              <a:t>Design </a:t>
            </a:r>
          </a:p>
          <a:p>
            <a:pPr marL="462240" indent="-462240" algn="just">
              <a:spcBef>
                <a:spcPts val="1001"/>
              </a:spcBef>
              <a:buSzPct val="100058"/>
              <a:buBlip>
                <a:blip r:embed="rId3"/>
              </a:buBlip>
            </a:pPr>
            <a:r>
              <a:rPr lang="en-US" sz="2400" spc="-1" dirty="0" smtClean="0">
                <a:solidFill>
                  <a:srgbClr val="000000"/>
                </a:solidFill>
                <a:latin typeface="Times New Roman"/>
              </a:rPr>
              <a:t>Implementation</a:t>
            </a:r>
          </a:p>
          <a:p>
            <a:pPr marL="462240" indent="-462240" algn="just">
              <a:spcBef>
                <a:spcPts val="1001"/>
              </a:spcBef>
              <a:buSzPct val="100058"/>
              <a:buBlip>
                <a:blip r:embed="rId3"/>
              </a:buBlip>
            </a:pPr>
            <a:r>
              <a:rPr lang="en-US" sz="2400" spc="-1" dirty="0" smtClean="0">
                <a:solidFill>
                  <a:srgbClr val="000000"/>
                </a:solidFill>
                <a:latin typeface="Times New Roman"/>
              </a:rPr>
              <a:t>Conclusion</a:t>
            </a:r>
          </a:p>
          <a:p>
            <a:pPr marL="462240" indent="-462240" algn="just">
              <a:spcBef>
                <a:spcPts val="1001"/>
              </a:spcBef>
              <a:buSzPct val="100058"/>
              <a:buBlip>
                <a:blip r:embed="rId3"/>
              </a:buBlip>
            </a:pPr>
            <a:r>
              <a:rPr lang="en-US" sz="2400" spc="-1" dirty="0" smtClean="0">
                <a:solidFill>
                  <a:srgbClr val="000000"/>
                </a:solidFill>
                <a:latin typeface="Times New Roman"/>
              </a:rPr>
              <a:t>Research Paper</a:t>
            </a:r>
            <a:endParaRPr lang="en-US" sz="2400" spc="-1" dirty="0" smtClean="0">
              <a:solidFill>
                <a:srgbClr val="000000"/>
              </a:solidFill>
            </a:endParaRPr>
          </a:p>
          <a:p>
            <a:pPr marL="462240" indent="-462240" algn="just">
              <a:spcBef>
                <a:spcPts val="1001"/>
              </a:spcBef>
              <a:buSzPct val="100058"/>
              <a:buBlip>
                <a:blip r:embed="rId3"/>
              </a:buBlip>
            </a:pPr>
            <a:r>
              <a:rPr lang="en-US" sz="2400" spc="-1" dirty="0" smtClean="0">
                <a:solidFill>
                  <a:srgbClr val="000000"/>
                </a:solidFill>
                <a:latin typeface="Times New Roman"/>
                <a:ea typeface="DejaVu Sans"/>
              </a:rPr>
              <a:t>References</a:t>
            </a:r>
            <a:endParaRPr lang="en-US" sz="2400" spc="-1" dirty="0" smtClean="0">
              <a:solidFill>
                <a:srgbClr val="000000"/>
              </a:solidFill>
            </a:endParaRPr>
          </a:p>
          <a:p>
            <a:pPr marL="462240" indent="-462240" algn="just">
              <a:spcBef>
                <a:spcPts val="1001"/>
              </a:spcBef>
              <a:buSzPct val="100058"/>
              <a:buNone/>
            </a:pPr>
            <a:endParaRPr lang="en-US" sz="2400" spc="-1" dirty="0" smtClean="0">
              <a:solidFill>
                <a:srgbClr val="000000"/>
              </a:solidFill>
            </a:endParaRPr>
          </a:p>
          <a:p>
            <a:pPr marL="462240" marR="0" lvl="0" indent="-462240" algn="just" rtl="0">
              <a:lnSpc>
                <a:spcPct val="90000"/>
              </a:lnSpc>
              <a:spcBef>
                <a:spcPts val="1001"/>
              </a:spcBef>
              <a:spcAft>
                <a:spcPts val="0"/>
              </a:spcAft>
              <a:buClr>
                <a:srgbClr val="000000"/>
              </a:buClr>
              <a:buSzPts val="2802"/>
              <a:buFont typeface="Arial"/>
              <a:buChar char="•"/>
            </a:pPr>
            <a:endParaRPr sz="2400" smtClean="0"/>
          </a:p>
          <a:p>
            <a:pPr marL="228600" marR="0" lvl="0" indent="-50800" algn="just" rtl="0">
              <a:lnSpc>
                <a:spcPct val="90000"/>
              </a:lnSpc>
              <a:spcBef>
                <a:spcPts val="1001"/>
              </a:spcBef>
              <a:spcAft>
                <a:spcPts val="0"/>
              </a:spcAft>
              <a:buClr>
                <a:schemeClr val="dk1"/>
              </a:buClr>
              <a:buSzPts val="2800"/>
              <a:buFont typeface="Arial"/>
              <a:buNone/>
            </a:pPr>
            <a:endParaRPr sz="2400" b="0" i="0" u="none" strike="noStrike" cap="none">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idx="4294967295"/>
          </p:nvPr>
        </p:nvSpPr>
        <p:spPr>
          <a:xfrm>
            <a:off x="0" y="232920"/>
            <a:ext cx="12191760" cy="714600"/>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marR="0" lvl="0" indent="0" algn="l" rtl="0">
              <a:lnSpc>
                <a:spcPct val="90000"/>
              </a:lnSpc>
              <a:spcBef>
                <a:spcPts val="0"/>
              </a:spcBef>
              <a:spcAft>
                <a:spcPts val="0"/>
              </a:spcAft>
              <a:buClr>
                <a:srgbClr val="FFFFFF"/>
              </a:buClr>
              <a:buSzPts val="4400"/>
              <a:buFont typeface="Times New Roman"/>
              <a:buNone/>
            </a:pPr>
            <a:r>
              <a:rPr lang="en-US" dirty="0" smtClean="0">
                <a:solidFill>
                  <a:srgbClr val="FFFFFF"/>
                </a:solidFill>
                <a:latin typeface="Times New Roman"/>
                <a:ea typeface="Calibri"/>
                <a:cs typeface="Times New Roman"/>
                <a:sym typeface="Times New Roman"/>
              </a:rPr>
              <a:t>Planning</a:t>
            </a:r>
            <a:endParaRPr sz="4400" b="0" i="0" u="none" strike="noStrike" cap="none">
              <a:solidFill>
                <a:srgbClr val="000000"/>
              </a:solidFill>
              <a:latin typeface="Calibri"/>
              <a:ea typeface="Calibri"/>
              <a:cs typeface="Calibri"/>
              <a:sym typeface="Calibri"/>
            </a:endParaRPr>
          </a:p>
        </p:txBody>
      </p:sp>
      <p:sp>
        <p:nvSpPr>
          <p:cNvPr id="155" name="Google Shape;155;p31"/>
          <p:cNvSpPr txBox="1">
            <a:spLocks noGrp="1"/>
          </p:cNvSpPr>
          <p:nvPr>
            <p:ph type="body" idx="4294967295"/>
          </p:nvPr>
        </p:nvSpPr>
        <p:spPr>
          <a:xfrm>
            <a:off x="0" y="1000108"/>
            <a:ext cx="12192000" cy="5643602"/>
          </a:xfrm>
          <a:prstGeom prst="rect">
            <a:avLst/>
          </a:prstGeom>
          <a:noFill/>
          <a:ln>
            <a:noFill/>
          </a:ln>
        </p:spPr>
        <p:txBody>
          <a:bodyPr spcFirstLastPara="1" wrap="square" lIns="91425" tIns="45700" rIns="91425" bIns="45700" anchor="t" anchorCtr="0">
            <a:normAutofit fontScale="85000" lnSpcReduction="20000"/>
          </a:bodyPr>
          <a:lstStyle/>
          <a:p>
            <a:pPr fontAlgn="base">
              <a:buNone/>
            </a:pPr>
            <a:r>
              <a:rPr lang="en-US" sz="2200" b="1" dirty="0" smtClean="0">
                <a:latin typeface="Times New Roman" pitchFamily="18" charset="0"/>
                <a:cs typeface="Times New Roman" pitchFamily="18" charset="0"/>
              </a:rPr>
              <a:t>HARDWARE REQUIREMENTS</a:t>
            </a:r>
            <a:endParaRPr lang="en-US" sz="2200" dirty="0" smtClean="0">
              <a:latin typeface="Times New Roman" pitchFamily="18" charset="0"/>
              <a:cs typeface="Times New Roman" pitchFamily="18" charset="0"/>
            </a:endParaRPr>
          </a:p>
          <a:p>
            <a:r>
              <a:rPr lang="en-US" sz="2200" b="1" dirty="0" smtClean="0">
                <a:latin typeface="Times New Roman" pitchFamily="18" charset="0"/>
                <a:cs typeface="Times New Roman" pitchFamily="18" charset="0"/>
              </a:rPr>
              <a:t>Processor			- I3/Intel Processor</a:t>
            </a:r>
          </a:p>
          <a:p>
            <a:r>
              <a:rPr lang="en-US" sz="2200" dirty="0" smtClean="0">
                <a:latin typeface="Times New Roman" pitchFamily="18" charset="0"/>
                <a:cs typeface="Times New Roman" pitchFamily="18" charset="0"/>
              </a:rPr>
              <a:t>Hard Disk			- 160GB</a:t>
            </a:r>
          </a:p>
          <a:p>
            <a:r>
              <a:rPr lang="en-US" sz="2200" dirty="0" smtClean="0">
                <a:latin typeface="Times New Roman" pitchFamily="18" charset="0"/>
                <a:cs typeface="Times New Roman" pitchFamily="18" charset="0"/>
              </a:rPr>
              <a:t>Key Board			- Standard Windows Keyboard</a:t>
            </a:r>
          </a:p>
          <a:p>
            <a:r>
              <a:rPr lang="en-US" sz="2200" dirty="0" smtClean="0">
                <a:latin typeface="Times New Roman" pitchFamily="18" charset="0"/>
                <a:cs typeface="Times New Roman" pitchFamily="18" charset="0"/>
              </a:rPr>
              <a:t>Mouse			- Two or Three Button Mouse</a:t>
            </a:r>
          </a:p>
          <a:p>
            <a:r>
              <a:rPr lang="en-US" sz="2200" dirty="0" smtClean="0">
                <a:latin typeface="Times New Roman" pitchFamily="18" charset="0"/>
                <a:cs typeface="Times New Roman" pitchFamily="18" charset="0"/>
              </a:rPr>
              <a:t>Monitor			- SVGA</a:t>
            </a:r>
          </a:p>
          <a:p>
            <a:r>
              <a:rPr lang="en-US" sz="2200" dirty="0" smtClean="0">
                <a:latin typeface="Times New Roman" pitchFamily="18" charset="0"/>
                <a:cs typeface="Times New Roman" pitchFamily="18" charset="0"/>
              </a:rPr>
              <a:t>RAM			- 8GB</a:t>
            </a:r>
          </a:p>
          <a:p>
            <a:pPr>
              <a:buNone/>
            </a:pPr>
            <a:r>
              <a:rPr lang="en-US" sz="2200" b="1" dirty="0" smtClean="0">
                <a:latin typeface="Times New Roman" pitchFamily="18" charset="0"/>
                <a:cs typeface="Times New Roman" pitchFamily="18" charset="0"/>
              </a:rPr>
              <a:t>SOFTWARE REQUIREMENTS:</a:t>
            </a:r>
            <a:endParaRPr lang="en-US" sz="2200" dirty="0" smtClean="0">
              <a:latin typeface="Times New Roman" pitchFamily="18" charset="0"/>
              <a:cs typeface="Times New Roman" pitchFamily="18" charset="0"/>
            </a:endParaRPr>
          </a:p>
          <a:p>
            <a:r>
              <a:rPr lang="en-US" sz="2200" dirty="0" smtClean="0">
                <a:latin typeface="Times New Roman" pitchFamily="18" charset="0"/>
                <a:cs typeface="Times New Roman" pitchFamily="18" charset="0"/>
              </a:rPr>
              <a:t>Operating System		:  Windows 7/8/10</a:t>
            </a:r>
          </a:p>
          <a:p>
            <a:r>
              <a:rPr lang="en-US" sz="2200" dirty="0" smtClean="0">
                <a:latin typeface="Times New Roman" pitchFamily="18" charset="0"/>
                <a:cs typeface="Times New Roman" pitchFamily="18" charset="0"/>
              </a:rPr>
              <a:t>Server side Script		:  HTML, CSS, Bootstrap &amp; JS</a:t>
            </a:r>
          </a:p>
          <a:p>
            <a:r>
              <a:rPr lang="en-US" sz="2200" dirty="0" smtClean="0">
                <a:latin typeface="Times New Roman" pitchFamily="18" charset="0"/>
                <a:cs typeface="Times New Roman" pitchFamily="18" charset="0"/>
              </a:rPr>
              <a:t>Programming Language	:  Python</a:t>
            </a:r>
          </a:p>
          <a:p>
            <a:r>
              <a:rPr lang="en-US" sz="2200" dirty="0" smtClean="0">
                <a:latin typeface="Times New Roman" pitchFamily="18" charset="0"/>
                <a:cs typeface="Times New Roman" pitchFamily="18" charset="0"/>
              </a:rPr>
              <a:t>Libraries			:  </a:t>
            </a:r>
            <a:r>
              <a:rPr lang="en-US" sz="2200" dirty="0" err="1" smtClean="0">
                <a:latin typeface="Times New Roman" pitchFamily="18" charset="0"/>
                <a:cs typeface="Times New Roman" pitchFamily="18" charset="0"/>
              </a:rPr>
              <a:t>Django</a:t>
            </a:r>
            <a:r>
              <a:rPr lang="en-US" sz="2200" dirty="0" smtClean="0">
                <a:latin typeface="Times New Roman" pitchFamily="18" charset="0"/>
                <a:cs typeface="Times New Roman" pitchFamily="18" charset="0"/>
              </a:rPr>
              <a:t>, Pandas, </a:t>
            </a:r>
            <a:r>
              <a:rPr lang="en-US" sz="2200" dirty="0" err="1" smtClean="0">
                <a:latin typeface="Times New Roman" pitchFamily="18" charset="0"/>
                <a:cs typeface="Times New Roman" pitchFamily="18" charset="0"/>
              </a:rPr>
              <a:t>Mysql.connector</a:t>
            </a:r>
            <a:r>
              <a:rPr lang="en-US" sz="2200" dirty="0" smtClean="0">
                <a:latin typeface="Times New Roman" pitchFamily="18" charset="0"/>
                <a:cs typeface="Times New Roman" pitchFamily="18" charset="0"/>
              </a:rPr>
              <a:t>, Os, </a:t>
            </a:r>
            <a:r>
              <a:rPr lang="en-US" sz="2200" dirty="0" err="1" smtClean="0">
                <a:latin typeface="Times New Roman" pitchFamily="18" charset="0"/>
                <a:cs typeface="Times New Roman" pitchFamily="18" charset="0"/>
              </a:rPr>
              <a:t>Smtplib</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Numpy</a:t>
            </a:r>
            <a:endParaRPr lang="en-US" sz="2200" dirty="0" smtClean="0">
              <a:latin typeface="Times New Roman" pitchFamily="18" charset="0"/>
              <a:cs typeface="Times New Roman" pitchFamily="18" charset="0"/>
            </a:endParaRPr>
          </a:p>
          <a:p>
            <a:r>
              <a:rPr lang="en-US" sz="2200" dirty="0" smtClean="0">
                <a:latin typeface="Times New Roman" pitchFamily="18" charset="0"/>
                <a:cs typeface="Times New Roman" pitchFamily="18" charset="0"/>
              </a:rPr>
              <a:t>IDE/Workbench		:  </a:t>
            </a:r>
            <a:r>
              <a:rPr lang="en-US" sz="2200" dirty="0" err="1" smtClean="0">
                <a:latin typeface="Times New Roman" pitchFamily="18" charset="0"/>
                <a:cs typeface="Times New Roman" pitchFamily="18" charset="0"/>
              </a:rPr>
              <a:t>PyCharm</a:t>
            </a:r>
            <a:endParaRPr lang="en-US" sz="2200" dirty="0" smtClean="0">
              <a:latin typeface="Times New Roman" pitchFamily="18" charset="0"/>
              <a:cs typeface="Times New Roman" pitchFamily="18" charset="0"/>
            </a:endParaRPr>
          </a:p>
          <a:p>
            <a:r>
              <a:rPr lang="en-US" sz="2200" dirty="0" smtClean="0">
                <a:latin typeface="Times New Roman" pitchFamily="18" charset="0"/>
                <a:cs typeface="Times New Roman" pitchFamily="18" charset="0"/>
              </a:rPr>
              <a:t>Technology			:  Python 3.6+</a:t>
            </a:r>
          </a:p>
          <a:p>
            <a:r>
              <a:rPr lang="en-US" sz="2200" dirty="0" smtClean="0">
                <a:latin typeface="Times New Roman" pitchFamily="18" charset="0"/>
                <a:cs typeface="Times New Roman" pitchFamily="18" charset="0"/>
              </a:rPr>
              <a:t>Server Deployment		:  </a:t>
            </a:r>
            <a:r>
              <a:rPr lang="en-US" sz="2200" dirty="0" err="1" smtClean="0">
                <a:latin typeface="Times New Roman" pitchFamily="18" charset="0"/>
                <a:cs typeface="Times New Roman" pitchFamily="18" charset="0"/>
              </a:rPr>
              <a:t>Xampp</a:t>
            </a:r>
            <a:r>
              <a:rPr lang="en-US" sz="2200" dirty="0" smtClean="0">
                <a:latin typeface="Times New Roman" pitchFamily="18" charset="0"/>
                <a:cs typeface="Times New Roman" pitchFamily="18" charset="0"/>
              </a:rPr>
              <a:t> Server</a:t>
            </a:r>
          </a:p>
          <a:p>
            <a:r>
              <a:rPr lang="en-US" sz="2200" dirty="0" smtClean="0">
                <a:latin typeface="Times New Roman" pitchFamily="18" charset="0"/>
                <a:cs typeface="Times New Roman" pitchFamily="18" charset="0"/>
              </a:rPr>
              <a:t>Database			:  </a:t>
            </a:r>
            <a:r>
              <a:rPr lang="en-US" sz="2200" dirty="0" err="1" smtClean="0">
                <a:latin typeface="Times New Roman" pitchFamily="18" charset="0"/>
                <a:cs typeface="Times New Roman" pitchFamily="18" charset="0"/>
              </a:rPr>
              <a:t>MySQL</a:t>
            </a:r>
            <a:endParaRPr lang="en-GB" sz="2200" dirty="0" smtClean="0">
              <a:solidFill>
                <a:srgbClr val="000000"/>
              </a:solidFill>
              <a:latin typeface="Times New Roman" pitchFamily="18" charset="0"/>
              <a:ea typeface="Times New Roman"/>
              <a:cs typeface="Times New Roman" pitchFamily="18" charset="0"/>
              <a:sym typeface="Times New Roman"/>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idx="4294967295"/>
          </p:nvPr>
        </p:nvSpPr>
        <p:spPr>
          <a:xfrm>
            <a:off x="0" y="232920"/>
            <a:ext cx="12191760" cy="714600"/>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marR="0" lvl="0" indent="0" algn="ctr" rtl="0">
              <a:lnSpc>
                <a:spcPct val="90000"/>
              </a:lnSpc>
              <a:spcBef>
                <a:spcPts val="0"/>
              </a:spcBef>
              <a:spcAft>
                <a:spcPts val="0"/>
              </a:spcAft>
              <a:buClr>
                <a:srgbClr val="FFFFFF"/>
              </a:buClr>
              <a:buSzPts val="4400"/>
              <a:buFont typeface="Times New Roman"/>
              <a:buNone/>
            </a:pPr>
            <a:r>
              <a:rPr lang="en-US" dirty="0" smtClean="0">
                <a:solidFill>
                  <a:srgbClr val="FFFFFF"/>
                </a:solidFill>
                <a:latin typeface="Times New Roman"/>
                <a:ea typeface="Calibri"/>
                <a:cs typeface="Times New Roman"/>
                <a:sym typeface="Times New Roman"/>
              </a:rPr>
              <a:t>Planning</a:t>
            </a:r>
            <a:endParaRPr sz="4400" b="0" i="0" u="none" strike="noStrike" cap="none">
              <a:solidFill>
                <a:srgbClr val="000000"/>
              </a:solidFill>
              <a:latin typeface="Calibri"/>
              <a:ea typeface="Calibri"/>
              <a:cs typeface="Calibri"/>
              <a:sym typeface="Calibri"/>
            </a:endParaRPr>
          </a:p>
        </p:txBody>
      </p:sp>
      <p:sp>
        <p:nvSpPr>
          <p:cNvPr id="155" name="Google Shape;155;p31"/>
          <p:cNvSpPr txBox="1">
            <a:spLocks noGrp="1"/>
          </p:cNvSpPr>
          <p:nvPr>
            <p:ph type="body" idx="4294967295"/>
          </p:nvPr>
        </p:nvSpPr>
        <p:spPr>
          <a:xfrm>
            <a:off x="0" y="1000108"/>
            <a:ext cx="12192000" cy="5643602"/>
          </a:xfrm>
          <a:prstGeom prst="rect">
            <a:avLst/>
          </a:prstGeom>
          <a:noFill/>
          <a:ln>
            <a:noFill/>
          </a:ln>
        </p:spPr>
        <p:txBody>
          <a:bodyPr spcFirstLastPara="1" wrap="square" lIns="91425" tIns="45700" rIns="91425" bIns="45700" anchor="t" anchorCtr="0">
            <a:normAutofit/>
          </a:bodyPr>
          <a:lstStyle/>
          <a:p>
            <a:pPr algn="just" fontAlgn="base">
              <a:buNone/>
            </a:pPr>
            <a:r>
              <a:rPr lang="en-US" sz="2400" b="1" dirty="0" smtClean="0">
                <a:latin typeface="Times New Roman" pitchFamily="18" charset="0"/>
                <a:cs typeface="Times New Roman" pitchFamily="18" charset="0"/>
              </a:rPr>
              <a:t>Methodology</a:t>
            </a:r>
          </a:p>
          <a:p>
            <a:pPr algn="just" fontAlgn="base"/>
            <a:r>
              <a:rPr lang="en-US" sz="2400" dirty="0" smtClean="0">
                <a:latin typeface="Times New Roman" pitchFamily="18" charset="0"/>
                <a:cs typeface="Times New Roman" pitchFamily="18" charset="0"/>
              </a:rPr>
              <a:t>The proposed methodology involves a combination of image processing techniques and deep learning algorithms, particularly </a:t>
            </a:r>
            <a:r>
              <a:rPr lang="en-US" sz="2400" dirty="0" err="1" smtClean="0">
                <a:latin typeface="Times New Roman" pitchFamily="18" charset="0"/>
                <a:cs typeface="Times New Roman" pitchFamily="18" charset="0"/>
              </a:rPr>
              <a:t>Convolutional</a:t>
            </a:r>
            <a:r>
              <a:rPr lang="en-US" sz="2400" dirty="0" smtClean="0">
                <a:latin typeface="Times New Roman" pitchFamily="18" charset="0"/>
                <a:cs typeface="Times New Roman" pitchFamily="18" charset="0"/>
              </a:rPr>
              <a:t> Neural Networks (CNNs), to detect nutrient deficiencies in paddy crops. The following steps outline the approach.</a:t>
            </a:r>
          </a:p>
          <a:p>
            <a:pPr>
              <a:buNone/>
            </a:pPr>
            <a:r>
              <a:rPr lang="en-US" sz="2200" b="1" dirty="0" smtClean="0">
                <a:latin typeface="Times New Roman" pitchFamily="18" charset="0"/>
                <a:cs typeface="Times New Roman" pitchFamily="18" charset="0"/>
              </a:rPr>
              <a:t>Dataset Collection:</a:t>
            </a:r>
            <a:endParaRPr lang="en-US" sz="2200" dirty="0" smtClean="0">
              <a:latin typeface="Times New Roman" pitchFamily="18" charset="0"/>
              <a:cs typeface="Times New Roman" pitchFamily="18" charset="0"/>
            </a:endParaRPr>
          </a:p>
          <a:p>
            <a:r>
              <a:rPr lang="en-US" sz="2200" dirty="0" smtClean="0">
                <a:latin typeface="Times New Roman" pitchFamily="18" charset="0"/>
                <a:cs typeface="Times New Roman" pitchFamily="18" charset="0"/>
              </a:rPr>
              <a:t>Gather a diverse dataset of paddy crop images representing various growth stages and nutrient deficiency scenarios. Include images with clear indications of nitrogen, phosphorus, and potassium deficiencies.</a:t>
            </a:r>
          </a:p>
          <a:p>
            <a:pPr>
              <a:buNone/>
            </a:pPr>
            <a:r>
              <a:rPr lang="en-US" sz="2200" dirty="0" smtClean="0">
                <a:latin typeface="Times New Roman" pitchFamily="18" charset="0"/>
                <a:cs typeface="Times New Roman" pitchFamily="18" charset="0"/>
              </a:rPr>
              <a:t>	The following are the pre-processing steps for the methodology: Preprocessing, Neural Network Architecture, Model Training, Data Augmentation, </a:t>
            </a:r>
            <a:r>
              <a:rPr lang="en-US" sz="2200" dirty="0" err="1" smtClean="0">
                <a:latin typeface="Times New Roman" pitchFamily="18" charset="0"/>
                <a:cs typeface="Times New Roman" pitchFamily="18" charset="0"/>
              </a:rPr>
              <a:t>Hyperparameter</a:t>
            </a:r>
            <a:r>
              <a:rPr lang="en-US" sz="2200" dirty="0" smtClean="0">
                <a:latin typeface="Times New Roman" pitchFamily="18" charset="0"/>
                <a:cs typeface="Times New Roman" pitchFamily="18" charset="0"/>
              </a:rPr>
              <a:t> Tuning, Validation and Testing, Real-Time Image Analysis, Post-Processing and Reporting.</a:t>
            </a:r>
          </a:p>
          <a:p>
            <a:endParaRPr lang="en-GB" sz="2200" dirty="0" smtClean="0">
              <a:solidFill>
                <a:srgbClr val="000000"/>
              </a:solidFill>
              <a:latin typeface="Times New Roman" pitchFamily="18" charset="0"/>
              <a:ea typeface="Times New Roman"/>
              <a:cs typeface="Times New Roman" pitchFamily="18" charset="0"/>
              <a:sym typeface="Times New Roman"/>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idx="4294967295"/>
          </p:nvPr>
        </p:nvSpPr>
        <p:spPr>
          <a:xfrm>
            <a:off x="0" y="232920"/>
            <a:ext cx="12191760" cy="714600"/>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marR="0" lvl="0" indent="0" algn="ctr" rtl="0">
              <a:lnSpc>
                <a:spcPct val="90000"/>
              </a:lnSpc>
              <a:spcBef>
                <a:spcPts val="0"/>
              </a:spcBef>
              <a:spcAft>
                <a:spcPts val="0"/>
              </a:spcAft>
              <a:buClr>
                <a:srgbClr val="FFFFFF"/>
              </a:buClr>
              <a:buSzPts val="4400"/>
              <a:buFont typeface="Times New Roman"/>
              <a:buNone/>
            </a:pPr>
            <a:r>
              <a:rPr lang="en-US" dirty="0" smtClean="0">
                <a:solidFill>
                  <a:srgbClr val="FFFFFF"/>
                </a:solidFill>
                <a:latin typeface="Times New Roman"/>
                <a:ea typeface="Calibri"/>
                <a:cs typeface="Times New Roman"/>
                <a:sym typeface="Times New Roman"/>
              </a:rPr>
              <a:t>Planning</a:t>
            </a:r>
            <a:endParaRPr sz="4400" b="0" i="0" u="none" strike="noStrike" cap="none">
              <a:solidFill>
                <a:srgbClr val="000000"/>
              </a:solidFill>
              <a:latin typeface="Calibri"/>
              <a:ea typeface="Calibri"/>
              <a:cs typeface="Calibri"/>
              <a:sym typeface="Calibri"/>
            </a:endParaRPr>
          </a:p>
        </p:txBody>
      </p:sp>
      <p:sp>
        <p:nvSpPr>
          <p:cNvPr id="155" name="Google Shape;155;p31"/>
          <p:cNvSpPr txBox="1">
            <a:spLocks noGrp="1"/>
          </p:cNvSpPr>
          <p:nvPr>
            <p:ph type="body" idx="4294967295"/>
          </p:nvPr>
        </p:nvSpPr>
        <p:spPr>
          <a:xfrm>
            <a:off x="0" y="1000108"/>
            <a:ext cx="12192000" cy="5643602"/>
          </a:xfrm>
          <a:prstGeom prst="rect">
            <a:avLst/>
          </a:prstGeom>
          <a:noFill/>
          <a:ln>
            <a:noFill/>
          </a:ln>
        </p:spPr>
        <p:txBody>
          <a:bodyPr spcFirstLastPara="1" wrap="square" lIns="91425" tIns="45700" rIns="91425" bIns="45700" anchor="t" anchorCtr="0">
            <a:normAutofit/>
          </a:bodyPr>
          <a:lstStyle/>
          <a:p>
            <a:pPr algn="just" fontAlgn="base">
              <a:buNone/>
            </a:pPr>
            <a:r>
              <a:rPr lang="en-US" sz="2200" b="1" dirty="0" smtClean="0">
                <a:latin typeface="Times New Roman" pitchFamily="18" charset="0"/>
                <a:cs typeface="Times New Roman" pitchFamily="18" charset="0"/>
              </a:rPr>
              <a:t>System Modules:</a:t>
            </a:r>
          </a:p>
          <a:p>
            <a:pPr algn="just" fontAlgn="base"/>
            <a:r>
              <a:rPr lang="en-US" sz="2200" dirty="0" smtClean="0">
                <a:latin typeface="Times New Roman" pitchFamily="18" charset="0"/>
                <a:cs typeface="Times New Roman" pitchFamily="18" charset="0"/>
              </a:rPr>
              <a:t>Image Processing and Neural Network Integration</a:t>
            </a:r>
          </a:p>
          <a:p>
            <a:pPr algn="just" fontAlgn="base"/>
            <a:r>
              <a:rPr lang="en-US" sz="2200" dirty="0" smtClean="0">
                <a:latin typeface="Times New Roman" pitchFamily="18" charset="0"/>
                <a:cs typeface="Times New Roman" pitchFamily="18" charset="0"/>
              </a:rPr>
              <a:t>Real-Time Image Analysis</a:t>
            </a:r>
          </a:p>
          <a:p>
            <a:pPr algn="just" fontAlgn="base"/>
            <a:r>
              <a:rPr lang="en-US" sz="2200" dirty="0" smtClean="0">
                <a:latin typeface="Times New Roman" pitchFamily="18" charset="0"/>
                <a:cs typeface="Times New Roman" pitchFamily="18" charset="0"/>
              </a:rPr>
              <a:t>Data Storage and Retrieval</a:t>
            </a:r>
          </a:p>
          <a:p>
            <a:pPr algn="just" fontAlgn="base">
              <a:buNone/>
            </a:pPr>
            <a:r>
              <a:rPr lang="en-US" sz="2200" b="1" dirty="0" smtClean="0">
                <a:latin typeface="Times New Roman" pitchFamily="18" charset="0"/>
                <a:cs typeface="Times New Roman" pitchFamily="18" charset="0"/>
              </a:rPr>
              <a:t>User Module:</a:t>
            </a:r>
          </a:p>
          <a:p>
            <a:pPr algn="just" fontAlgn="base"/>
            <a:r>
              <a:rPr lang="en-US" sz="2200" dirty="0" smtClean="0">
                <a:latin typeface="Times New Roman" pitchFamily="18" charset="0"/>
                <a:cs typeface="Times New Roman" pitchFamily="18" charset="0"/>
              </a:rPr>
              <a:t>User Authentication and Authorization</a:t>
            </a:r>
          </a:p>
          <a:p>
            <a:pPr algn="just" fontAlgn="base"/>
            <a:r>
              <a:rPr lang="en-US" sz="2200" dirty="0" smtClean="0">
                <a:latin typeface="Times New Roman" pitchFamily="18" charset="0"/>
                <a:cs typeface="Times New Roman" pitchFamily="18" charset="0"/>
              </a:rPr>
              <a:t>Image Upload Interface</a:t>
            </a:r>
          </a:p>
          <a:p>
            <a:pPr algn="just" fontAlgn="base"/>
            <a:r>
              <a:rPr lang="en-US" sz="2200" dirty="0" smtClean="0">
                <a:latin typeface="Times New Roman" pitchFamily="18" charset="0"/>
                <a:cs typeface="Times New Roman" pitchFamily="18" charset="0"/>
              </a:rPr>
              <a:t>Parameter Configuration </a:t>
            </a:r>
          </a:p>
          <a:p>
            <a:pPr algn="just" fontAlgn="base"/>
            <a:r>
              <a:rPr lang="en-US" sz="2200" dirty="0" smtClean="0">
                <a:latin typeface="Times New Roman" pitchFamily="18" charset="0"/>
                <a:cs typeface="Times New Roman" pitchFamily="18" charset="0"/>
              </a:rPr>
              <a:t>Nutrient Deficiency Reports</a:t>
            </a:r>
          </a:p>
          <a:p>
            <a:pPr algn="just" fontAlgn="base"/>
            <a:r>
              <a:rPr lang="en-US" sz="2200" dirty="0" smtClean="0">
                <a:latin typeface="Times New Roman" pitchFamily="18" charset="0"/>
                <a:cs typeface="Times New Roman" pitchFamily="18" charset="0"/>
              </a:rPr>
              <a:t>Recommendations and Corrective Measures</a:t>
            </a:r>
          </a:p>
          <a:p>
            <a:pPr algn="just" fontAlgn="base"/>
            <a:r>
              <a:rPr lang="en-US" sz="2200" dirty="0" smtClean="0">
                <a:latin typeface="Times New Roman" pitchFamily="18" charset="0"/>
                <a:cs typeface="Times New Roman" pitchFamily="18" charset="0"/>
              </a:rPr>
              <a:t>Historical Analysis and Trends</a:t>
            </a:r>
          </a:p>
          <a:p>
            <a:endParaRPr lang="en-GB" sz="2200" b="1" dirty="0" smtClean="0">
              <a:solidFill>
                <a:srgbClr val="000000"/>
              </a:solidFill>
              <a:latin typeface="Times New Roman" pitchFamily="18" charset="0"/>
              <a:ea typeface="Times New Roman"/>
              <a:cs typeface="Times New Roman" pitchFamily="18" charset="0"/>
              <a:sym typeface="Times New Roman"/>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idx="4294967295"/>
          </p:nvPr>
        </p:nvSpPr>
        <p:spPr>
          <a:xfrm>
            <a:off x="0" y="232920"/>
            <a:ext cx="12191760" cy="714600"/>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marR="0" lvl="0" indent="0" algn="ctr" rtl="0">
              <a:lnSpc>
                <a:spcPct val="90000"/>
              </a:lnSpc>
              <a:spcBef>
                <a:spcPts val="0"/>
              </a:spcBef>
              <a:spcAft>
                <a:spcPts val="0"/>
              </a:spcAft>
              <a:buClr>
                <a:srgbClr val="FFFFFF"/>
              </a:buClr>
              <a:buSzPts val="4400"/>
              <a:buFont typeface="Times New Roman"/>
              <a:buNone/>
            </a:pPr>
            <a:r>
              <a:rPr lang="en-US" dirty="0" smtClean="0">
                <a:solidFill>
                  <a:srgbClr val="FFFFFF"/>
                </a:solidFill>
                <a:latin typeface="Times New Roman"/>
                <a:ea typeface="Calibri"/>
                <a:cs typeface="Times New Roman"/>
                <a:sym typeface="Times New Roman"/>
              </a:rPr>
              <a:t>Planning</a:t>
            </a:r>
            <a:endParaRPr sz="4400" b="0" i="0" u="none" strike="noStrike" cap="none">
              <a:solidFill>
                <a:srgbClr val="000000"/>
              </a:solidFill>
              <a:latin typeface="Calibri"/>
              <a:ea typeface="Calibri"/>
              <a:cs typeface="Calibri"/>
              <a:sym typeface="Calibri"/>
            </a:endParaRPr>
          </a:p>
        </p:txBody>
      </p:sp>
      <p:sp>
        <p:nvSpPr>
          <p:cNvPr id="155" name="Google Shape;155;p31"/>
          <p:cNvSpPr txBox="1">
            <a:spLocks noGrp="1"/>
          </p:cNvSpPr>
          <p:nvPr>
            <p:ph type="body" idx="4294967295"/>
          </p:nvPr>
        </p:nvSpPr>
        <p:spPr>
          <a:xfrm>
            <a:off x="0" y="1000108"/>
            <a:ext cx="12192000" cy="5643602"/>
          </a:xfrm>
          <a:prstGeom prst="rect">
            <a:avLst/>
          </a:prstGeom>
          <a:noFill/>
          <a:ln>
            <a:noFill/>
          </a:ln>
        </p:spPr>
        <p:txBody>
          <a:bodyPr spcFirstLastPara="1" wrap="square" lIns="91425" tIns="45700" rIns="91425" bIns="45700" anchor="t" anchorCtr="0">
            <a:normAutofit/>
          </a:bodyPr>
          <a:lstStyle/>
          <a:p>
            <a:pPr>
              <a:buNone/>
            </a:pPr>
            <a:r>
              <a:rPr lang="en-GB" sz="2200" b="1" dirty="0" smtClean="0">
                <a:solidFill>
                  <a:srgbClr val="000000"/>
                </a:solidFill>
                <a:latin typeface="Times New Roman" pitchFamily="18" charset="0"/>
                <a:ea typeface="Times New Roman"/>
                <a:cs typeface="Times New Roman" pitchFamily="18" charset="0"/>
                <a:sym typeface="Times New Roman"/>
              </a:rPr>
              <a:t>Work Schedule</a:t>
            </a:r>
          </a:p>
          <a:p>
            <a:pPr>
              <a:buNone/>
            </a:pPr>
            <a:endParaRPr lang="en-GB" sz="2200" b="1" dirty="0" smtClean="0">
              <a:solidFill>
                <a:srgbClr val="000000"/>
              </a:solidFill>
              <a:latin typeface="Times New Roman" pitchFamily="18" charset="0"/>
              <a:ea typeface="Times New Roman"/>
              <a:cs typeface="Times New Roman" pitchFamily="18" charset="0"/>
              <a:sym typeface="Times New Roman"/>
            </a:endParaRPr>
          </a:p>
          <a:p>
            <a:pPr>
              <a:buNone/>
            </a:pPr>
            <a:endParaRPr lang="en-GB" sz="2200" b="1" dirty="0" smtClean="0">
              <a:solidFill>
                <a:srgbClr val="000000"/>
              </a:solidFill>
              <a:latin typeface="Times New Roman" pitchFamily="18" charset="0"/>
              <a:ea typeface="Times New Roman"/>
              <a:cs typeface="Times New Roman" pitchFamily="18" charset="0"/>
              <a:sym typeface="Times New Roman"/>
            </a:endParaRPr>
          </a:p>
        </p:txBody>
      </p:sp>
      <p:pic>
        <p:nvPicPr>
          <p:cNvPr id="4" name="Picture 2"/>
          <p:cNvPicPr>
            <a:picLocks noChangeAspect="1" noChangeArrowheads="1"/>
          </p:cNvPicPr>
          <p:nvPr/>
        </p:nvPicPr>
        <p:blipFill>
          <a:blip r:embed="rId3"/>
          <a:srcRect/>
          <a:stretch>
            <a:fillRect/>
          </a:stretch>
        </p:blipFill>
        <p:spPr bwMode="auto">
          <a:xfrm>
            <a:off x="3238480" y="1428736"/>
            <a:ext cx="5276850" cy="49244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idx="4294967295"/>
          </p:nvPr>
        </p:nvSpPr>
        <p:spPr>
          <a:xfrm>
            <a:off x="0" y="232920"/>
            <a:ext cx="12191760" cy="714600"/>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marR="0" lvl="0" indent="0" algn="ctr" rtl="0">
              <a:lnSpc>
                <a:spcPct val="90000"/>
              </a:lnSpc>
              <a:spcBef>
                <a:spcPts val="0"/>
              </a:spcBef>
              <a:spcAft>
                <a:spcPts val="0"/>
              </a:spcAft>
              <a:buClr>
                <a:srgbClr val="FFFFFF"/>
              </a:buClr>
              <a:buSzPts val="4400"/>
              <a:buFont typeface="Times New Roman"/>
              <a:buNone/>
            </a:pPr>
            <a:r>
              <a:rPr lang="en-US" sz="4400" b="0" i="0" u="none" strike="noStrike" cap="none" dirty="0" smtClean="0">
                <a:solidFill>
                  <a:srgbClr val="FFFFFF"/>
                </a:solidFill>
                <a:latin typeface="Times New Roman"/>
                <a:ea typeface="Calibri"/>
                <a:cs typeface="Times New Roman"/>
                <a:sym typeface="Times New Roman"/>
              </a:rPr>
              <a:t>Design-ER Diagram</a:t>
            </a:r>
            <a:endParaRPr sz="4400" b="0" i="0" u="none" strike="noStrike" cap="none">
              <a:solidFill>
                <a:srgbClr val="000000"/>
              </a:solidFill>
              <a:latin typeface="Calibri"/>
              <a:ea typeface="Calibri"/>
              <a:cs typeface="Calibri"/>
              <a:sym typeface="Calibri"/>
            </a:endParaRPr>
          </a:p>
        </p:txBody>
      </p:sp>
      <p:sp>
        <p:nvSpPr>
          <p:cNvPr id="155" name="Google Shape;155;p31"/>
          <p:cNvSpPr txBox="1">
            <a:spLocks noGrp="1"/>
          </p:cNvSpPr>
          <p:nvPr>
            <p:ph type="body" idx="4294967295"/>
          </p:nvPr>
        </p:nvSpPr>
        <p:spPr>
          <a:xfrm>
            <a:off x="0" y="1000108"/>
            <a:ext cx="12192000" cy="5643602"/>
          </a:xfrm>
          <a:prstGeom prst="rect">
            <a:avLst/>
          </a:prstGeom>
          <a:noFill/>
          <a:ln>
            <a:noFill/>
          </a:ln>
        </p:spPr>
        <p:txBody>
          <a:bodyPr spcFirstLastPara="1" wrap="square" lIns="91425" tIns="45700" rIns="91425" bIns="45700" anchor="t" anchorCtr="0">
            <a:normAutofit/>
          </a:bodyPr>
          <a:lstStyle/>
          <a:p>
            <a:pPr>
              <a:buNone/>
            </a:pPr>
            <a:r>
              <a:rPr lang="en-US" sz="2200" b="1" dirty="0" smtClean="0">
                <a:solidFill>
                  <a:srgbClr val="000000"/>
                </a:solidFill>
                <a:latin typeface="Times New Roman" pitchFamily="18" charset="0"/>
                <a:ea typeface="Times New Roman"/>
                <a:cs typeface="Times New Roman" pitchFamily="18" charset="0"/>
                <a:sym typeface="Times New Roman"/>
              </a:rPr>
              <a:t>	</a:t>
            </a:r>
            <a:r>
              <a:rPr lang="en-US" sz="2200" dirty="0" smtClean="0">
                <a:solidFill>
                  <a:srgbClr val="000000"/>
                </a:solidFill>
                <a:latin typeface="Times New Roman" pitchFamily="18" charset="0"/>
                <a:ea typeface="Times New Roman"/>
                <a:cs typeface="Times New Roman" pitchFamily="18" charset="0"/>
                <a:sym typeface="Times New Roman"/>
              </a:rPr>
              <a:t>An Entity–relationship model (ER model) describes the structure of a database with the help of a diagram, which is known as Entity Relationship Diagram (ER Diagram). An ER model is a design or blueprint of a database that can later be implemented as a database. The main components of E-R model are: entity set and relationship set.</a:t>
            </a:r>
          </a:p>
          <a:p>
            <a:pPr>
              <a:buNone/>
            </a:pPr>
            <a:r>
              <a:rPr lang="en-US" sz="2200" dirty="0" smtClean="0">
                <a:solidFill>
                  <a:srgbClr val="000000"/>
                </a:solidFill>
                <a:latin typeface="Times New Roman" pitchFamily="18" charset="0"/>
                <a:ea typeface="Times New Roman"/>
                <a:cs typeface="Times New Roman" pitchFamily="18" charset="0"/>
                <a:sym typeface="Times New Roman"/>
              </a:rPr>
              <a:t>	An ER diagram shows the relationship among entity sets. An entity set is a group of similar entities and these entities can have attributes. In terms of DBMS, an entity is a table or attribute of a table in database, so by showing relationship among tables and their attributes, ER diagram shows the complete logical structure of a database. Let’s have a look at a simple ER diagram to understand this concept</a:t>
            </a:r>
          </a:p>
          <a:p>
            <a:pPr>
              <a:buNone/>
            </a:pPr>
            <a:endParaRPr lang="en-GB" sz="2200" dirty="0" smtClean="0">
              <a:solidFill>
                <a:srgbClr val="000000"/>
              </a:solidFill>
              <a:latin typeface="Times New Roman" pitchFamily="18" charset="0"/>
              <a:ea typeface="Times New Roman"/>
              <a:cs typeface="Times New Roman" pitchFamily="18" charset="0"/>
              <a:sym typeface="Times New Roman"/>
            </a:endParaRPr>
          </a:p>
          <a:p>
            <a:pPr>
              <a:buNone/>
            </a:pPr>
            <a:endParaRPr lang="en-GB" sz="2200" b="1" dirty="0" smtClean="0">
              <a:solidFill>
                <a:srgbClr val="000000"/>
              </a:solidFill>
              <a:latin typeface="Times New Roman" pitchFamily="18" charset="0"/>
              <a:ea typeface="Times New Roman"/>
              <a:cs typeface="Times New Roman" pitchFamily="18" charset="0"/>
              <a:sym typeface="Times New Roman"/>
            </a:endParaRPr>
          </a:p>
          <a:p>
            <a:pPr>
              <a:buNone/>
            </a:pPr>
            <a:endParaRPr lang="en-GB" sz="2200" b="1" dirty="0" smtClean="0">
              <a:solidFill>
                <a:srgbClr val="000000"/>
              </a:solidFill>
              <a:latin typeface="Times New Roman" pitchFamily="18" charset="0"/>
              <a:ea typeface="Times New Roman"/>
              <a:cs typeface="Times New Roman" pitchFamily="18" charset="0"/>
              <a:sym typeface="Times New Roman"/>
            </a:endParaRPr>
          </a:p>
        </p:txBody>
      </p:sp>
      <p:pic>
        <p:nvPicPr>
          <p:cNvPr id="5" name="Picture 4"/>
          <p:cNvPicPr/>
          <p:nvPr/>
        </p:nvPicPr>
        <p:blipFill>
          <a:blip r:embed="rId3"/>
          <a:stretch>
            <a:fillRect/>
          </a:stretch>
        </p:blipFill>
        <p:spPr>
          <a:xfrm>
            <a:off x="2809852" y="3929066"/>
            <a:ext cx="6400800" cy="2515235"/>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idx="4294967295"/>
          </p:nvPr>
        </p:nvSpPr>
        <p:spPr>
          <a:xfrm>
            <a:off x="0" y="232920"/>
            <a:ext cx="12191760" cy="714600"/>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marR="0" lvl="0" indent="0" algn="ctr" rtl="0">
              <a:lnSpc>
                <a:spcPct val="90000"/>
              </a:lnSpc>
              <a:spcBef>
                <a:spcPts val="0"/>
              </a:spcBef>
              <a:spcAft>
                <a:spcPts val="0"/>
              </a:spcAft>
              <a:buClr>
                <a:srgbClr val="FFFFFF"/>
              </a:buClr>
              <a:buSzPts val="4400"/>
              <a:buFont typeface="Times New Roman"/>
              <a:buNone/>
            </a:pPr>
            <a:r>
              <a:rPr lang="en-US" sz="4400" b="0" i="0" u="none" strike="noStrike" cap="none" dirty="0" smtClean="0">
                <a:solidFill>
                  <a:srgbClr val="FFFFFF"/>
                </a:solidFill>
                <a:latin typeface="Times New Roman"/>
                <a:ea typeface="Calibri"/>
                <a:cs typeface="Times New Roman"/>
                <a:sym typeface="Times New Roman"/>
              </a:rPr>
              <a:t>Design-DFD </a:t>
            </a:r>
            <a:r>
              <a:rPr lang="en-US" sz="4400" b="0" i="0" u="none" strike="noStrike" cap="none" dirty="0" smtClean="0">
                <a:solidFill>
                  <a:srgbClr val="FFFFFF"/>
                </a:solidFill>
                <a:latin typeface="Times New Roman"/>
                <a:ea typeface="Calibri"/>
                <a:cs typeface="Times New Roman"/>
                <a:sym typeface="Times New Roman"/>
              </a:rPr>
              <a:t>Diagram</a:t>
            </a:r>
            <a:endParaRPr sz="4400" b="0" i="0" u="none" strike="noStrike" cap="none">
              <a:solidFill>
                <a:srgbClr val="000000"/>
              </a:solidFill>
              <a:latin typeface="Calibri"/>
              <a:ea typeface="Calibri"/>
              <a:cs typeface="Calibri"/>
              <a:sym typeface="Calibri"/>
            </a:endParaRPr>
          </a:p>
        </p:txBody>
      </p:sp>
      <p:sp>
        <p:nvSpPr>
          <p:cNvPr id="155" name="Google Shape;155;p31"/>
          <p:cNvSpPr txBox="1">
            <a:spLocks noGrp="1"/>
          </p:cNvSpPr>
          <p:nvPr>
            <p:ph type="body" idx="4294967295"/>
          </p:nvPr>
        </p:nvSpPr>
        <p:spPr>
          <a:xfrm>
            <a:off x="0" y="1000108"/>
            <a:ext cx="12192000" cy="5643602"/>
          </a:xfrm>
          <a:prstGeom prst="rect">
            <a:avLst/>
          </a:prstGeom>
          <a:noFill/>
          <a:ln>
            <a:noFill/>
          </a:ln>
        </p:spPr>
        <p:txBody>
          <a:bodyPr spcFirstLastPara="1" wrap="square" lIns="91425" tIns="45700" rIns="91425" bIns="45700" anchor="t" anchorCtr="0">
            <a:normAutofit/>
          </a:bodyPr>
          <a:lstStyle/>
          <a:p>
            <a:pPr>
              <a:buNone/>
            </a:pPr>
            <a:r>
              <a:rPr lang="en-US" sz="2200" b="1" dirty="0" smtClean="0">
                <a:solidFill>
                  <a:srgbClr val="000000"/>
                </a:solidFill>
                <a:latin typeface="Times New Roman" pitchFamily="18" charset="0"/>
                <a:ea typeface="Times New Roman"/>
                <a:cs typeface="Times New Roman" pitchFamily="18" charset="0"/>
                <a:sym typeface="Times New Roman"/>
              </a:rPr>
              <a:t>	</a:t>
            </a:r>
            <a:endParaRPr lang="en-GB" sz="2200" dirty="0" smtClean="0">
              <a:solidFill>
                <a:srgbClr val="000000"/>
              </a:solidFill>
              <a:latin typeface="Times New Roman" pitchFamily="18" charset="0"/>
              <a:ea typeface="Times New Roman"/>
              <a:cs typeface="Times New Roman" pitchFamily="18" charset="0"/>
              <a:sym typeface="Times New Roman"/>
            </a:endParaRPr>
          </a:p>
          <a:p>
            <a:pPr>
              <a:buNone/>
            </a:pPr>
            <a:endParaRPr lang="en-GB" sz="2200" b="1" dirty="0" smtClean="0">
              <a:solidFill>
                <a:srgbClr val="000000"/>
              </a:solidFill>
              <a:latin typeface="Times New Roman" pitchFamily="18" charset="0"/>
              <a:ea typeface="Times New Roman"/>
              <a:cs typeface="Times New Roman" pitchFamily="18" charset="0"/>
              <a:sym typeface="Times New Roman"/>
            </a:endParaRPr>
          </a:p>
          <a:p>
            <a:pPr>
              <a:buNone/>
            </a:pPr>
            <a:endParaRPr lang="en-GB" sz="2200" b="1" dirty="0" smtClean="0">
              <a:solidFill>
                <a:srgbClr val="000000"/>
              </a:solidFill>
              <a:latin typeface="Times New Roman" pitchFamily="18" charset="0"/>
              <a:ea typeface="Times New Roman"/>
              <a:cs typeface="Times New Roman" pitchFamily="18" charset="0"/>
              <a:sym typeface="Times New Roman"/>
            </a:endParaRPr>
          </a:p>
        </p:txBody>
      </p:sp>
      <p:pic>
        <p:nvPicPr>
          <p:cNvPr id="6" name="Picture 5">
            <a:extLst>
              <a:ext uri="{FF2B5EF4-FFF2-40B4-BE49-F238E27FC236}">
                <a16:creationId xmlns:ve="http://schemas.openxmlformats.org/markup-compatibility/2006" xmlns:m="http://schemas.openxmlformats.org/officeDocument/2006/math" xmlns:wp="http://schemas.openxmlformats.org/drawingml/2006/wordprocessingDrawing" xmlns:wne="http://schemas.microsoft.com/office/word/2006/wordml" xmlns:a16="http://schemas.microsoft.com/office/drawing/2014/main" xmlns:wps="http://schemas.microsoft.com/office/word/2010/wordprocessingShape" xmlns:wpi="http://schemas.microsoft.com/office/word/2010/wordprocessingInk" xmlns:wpg="http://schemas.microsoft.com/office/word/2010/wordprocessingGroup" xmlns:w16se="http://schemas.microsoft.com/office/word/2015/wordml/symex" xmlns:w16sdtdh="http://schemas.microsoft.com/office/word/2020/wordml/sdtdatahash"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el="http://schemas.microsoft.com/office/2019/extlst"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xmlns:lc="http://schemas.openxmlformats.org/drawingml/2006/lockedCanvas" id="{DCBCC8A7-DA3D-8EEB-4D78-018C8A2E21D9}"/>
              </a:ext>
            </a:extLst>
          </p:cNvPr>
          <p:cNvPicPr/>
          <p:nvPr/>
        </p:nvPicPr>
        <p:blipFill>
          <a:blip r:embed="rId3"/>
          <a:stretch>
            <a:fillRect/>
          </a:stretch>
        </p:blipFill>
        <p:spPr>
          <a:xfrm>
            <a:off x="2738414" y="1285860"/>
            <a:ext cx="6400800" cy="5244465"/>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idx="4294967295"/>
          </p:nvPr>
        </p:nvSpPr>
        <p:spPr>
          <a:xfrm>
            <a:off x="0" y="232920"/>
            <a:ext cx="12191760" cy="714600"/>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marR="0" lvl="0" indent="0" algn="ctr" rtl="0">
              <a:lnSpc>
                <a:spcPct val="90000"/>
              </a:lnSpc>
              <a:spcBef>
                <a:spcPts val="0"/>
              </a:spcBef>
              <a:spcAft>
                <a:spcPts val="0"/>
              </a:spcAft>
              <a:buClr>
                <a:srgbClr val="FFFFFF"/>
              </a:buClr>
              <a:buSzPts val="4400"/>
              <a:buFont typeface="Times New Roman"/>
              <a:buNone/>
            </a:pPr>
            <a:r>
              <a:rPr lang="en-US" sz="4400" b="0" i="0" u="none" strike="noStrike" cap="none" dirty="0" smtClean="0">
                <a:solidFill>
                  <a:srgbClr val="FFFFFF"/>
                </a:solidFill>
                <a:latin typeface="Times New Roman"/>
                <a:ea typeface="Calibri"/>
                <a:cs typeface="Times New Roman"/>
                <a:sym typeface="Times New Roman"/>
              </a:rPr>
              <a:t>Design-DFD </a:t>
            </a:r>
            <a:r>
              <a:rPr lang="en-US" sz="4400" b="0" i="0" u="none" strike="noStrike" cap="none" dirty="0" smtClean="0">
                <a:solidFill>
                  <a:srgbClr val="FFFFFF"/>
                </a:solidFill>
                <a:latin typeface="Times New Roman"/>
                <a:ea typeface="Calibri"/>
                <a:cs typeface="Times New Roman"/>
                <a:sym typeface="Times New Roman"/>
              </a:rPr>
              <a:t>Diagram</a:t>
            </a:r>
            <a:endParaRPr sz="4400" b="0" i="0" u="none" strike="noStrike" cap="none">
              <a:solidFill>
                <a:srgbClr val="000000"/>
              </a:solidFill>
              <a:latin typeface="Calibri"/>
              <a:ea typeface="Calibri"/>
              <a:cs typeface="Calibri"/>
              <a:sym typeface="Calibri"/>
            </a:endParaRPr>
          </a:p>
        </p:txBody>
      </p:sp>
      <p:sp>
        <p:nvSpPr>
          <p:cNvPr id="155" name="Google Shape;155;p31"/>
          <p:cNvSpPr txBox="1">
            <a:spLocks noGrp="1"/>
          </p:cNvSpPr>
          <p:nvPr>
            <p:ph type="body" idx="4294967295"/>
          </p:nvPr>
        </p:nvSpPr>
        <p:spPr>
          <a:xfrm>
            <a:off x="0" y="1000108"/>
            <a:ext cx="12192000" cy="5643602"/>
          </a:xfrm>
          <a:prstGeom prst="rect">
            <a:avLst/>
          </a:prstGeom>
          <a:noFill/>
          <a:ln>
            <a:noFill/>
          </a:ln>
        </p:spPr>
        <p:txBody>
          <a:bodyPr spcFirstLastPara="1" wrap="square" lIns="91425" tIns="45700" rIns="91425" bIns="45700" anchor="t" anchorCtr="0">
            <a:normAutofit/>
          </a:bodyPr>
          <a:lstStyle/>
          <a:p>
            <a:pPr>
              <a:buNone/>
            </a:pPr>
            <a:r>
              <a:rPr lang="en-US" sz="2200" b="1" dirty="0" smtClean="0">
                <a:solidFill>
                  <a:srgbClr val="000000"/>
                </a:solidFill>
                <a:latin typeface="Times New Roman" pitchFamily="18" charset="0"/>
                <a:ea typeface="Times New Roman"/>
                <a:cs typeface="Times New Roman" pitchFamily="18" charset="0"/>
                <a:sym typeface="Times New Roman"/>
              </a:rPr>
              <a:t>	</a:t>
            </a:r>
            <a:endParaRPr lang="en-GB" sz="2200" dirty="0" smtClean="0">
              <a:solidFill>
                <a:srgbClr val="000000"/>
              </a:solidFill>
              <a:latin typeface="Times New Roman" pitchFamily="18" charset="0"/>
              <a:ea typeface="Times New Roman"/>
              <a:cs typeface="Times New Roman" pitchFamily="18" charset="0"/>
              <a:sym typeface="Times New Roman"/>
            </a:endParaRPr>
          </a:p>
          <a:p>
            <a:pPr>
              <a:buNone/>
            </a:pPr>
            <a:endParaRPr lang="en-GB" sz="2200" b="1" dirty="0" smtClean="0">
              <a:solidFill>
                <a:srgbClr val="000000"/>
              </a:solidFill>
              <a:latin typeface="Times New Roman" pitchFamily="18" charset="0"/>
              <a:ea typeface="Times New Roman"/>
              <a:cs typeface="Times New Roman" pitchFamily="18" charset="0"/>
              <a:sym typeface="Times New Roman"/>
            </a:endParaRPr>
          </a:p>
          <a:p>
            <a:pPr>
              <a:buNone/>
            </a:pPr>
            <a:endParaRPr lang="en-GB" sz="2200" b="1" dirty="0" smtClean="0">
              <a:solidFill>
                <a:srgbClr val="000000"/>
              </a:solidFill>
              <a:latin typeface="Times New Roman" pitchFamily="18" charset="0"/>
              <a:ea typeface="Times New Roman"/>
              <a:cs typeface="Times New Roman" pitchFamily="18" charset="0"/>
              <a:sym typeface="Times New Roman"/>
            </a:endParaRPr>
          </a:p>
        </p:txBody>
      </p:sp>
      <p:pic>
        <p:nvPicPr>
          <p:cNvPr id="5" name="Picture 4">
            <a:extLst>
              <a:ext uri="{FF2B5EF4-FFF2-40B4-BE49-F238E27FC236}">
                <a16:creationId xmlns:ve="http://schemas.openxmlformats.org/markup-compatibility/2006" xmlns:m="http://schemas.openxmlformats.org/officeDocument/2006/math" xmlns:wp="http://schemas.openxmlformats.org/drawingml/2006/wordprocessingDrawing" xmlns:wne="http://schemas.microsoft.com/office/word/2006/wordml" xmlns:a16="http://schemas.microsoft.com/office/drawing/2014/main" xmlns:wps="http://schemas.microsoft.com/office/word/2010/wordprocessingShape" xmlns:wpi="http://schemas.microsoft.com/office/word/2010/wordprocessingInk" xmlns:wpg="http://schemas.microsoft.com/office/word/2010/wordprocessingGroup" xmlns:w16se="http://schemas.microsoft.com/office/word/2015/wordml/symex" xmlns:w16sdtdh="http://schemas.microsoft.com/office/word/2020/wordml/sdtdatahash"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el="http://schemas.microsoft.com/office/2019/extlst"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xmlns:lc="http://schemas.openxmlformats.org/drawingml/2006/lockedCanvas" id="{970963C4-D6B5-D2B2-C510-4B56A76F4006}"/>
              </a:ext>
            </a:extLst>
          </p:cNvPr>
          <p:cNvPicPr/>
          <p:nvPr/>
        </p:nvPicPr>
        <p:blipFill>
          <a:blip r:embed="rId3"/>
          <a:stretch>
            <a:fillRect/>
          </a:stretch>
        </p:blipFill>
        <p:spPr>
          <a:xfrm>
            <a:off x="2666976" y="1142984"/>
            <a:ext cx="6629424" cy="5214974"/>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idx="4294967295"/>
          </p:nvPr>
        </p:nvSpPr>
        <p:spPr>
          <a:xfrm>
            <a:off x="0" y="232920"/>
            <a:ext cx="12191760" cy="714600"/>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marR="0" lvl="0" indent="0" algn="ctr" rtl="0">
              <a:lnSpc>
                <a:spcPct val="90000"/>
              </a:lnSpc>
              <a:spcBef>
                <a:spcPts val="0"/>
              </a:spcBef>
              <a:spcAft>
                <a:spcPts val="0"/>
              </a:spcAft>
              <a:buClr>
                <a:srgbClr val="FFFFFF"/>
              </a:buClr>
              <a:buSzPts val="4400"/>
              <a:buFont typeface="Times New Roman"/>
              <a:buNone/>
            </a:pPr>
            <a:r>
              <a:rPr lang="en-US" sz="4400" b="0" i="0" u="none" strike="noStrike" cap="none" dirty="0" smtClean="0">
                <a:solidFill>
                  <a:srgbClr val="FFFFFF"/>
                </a:solidFill>
                <a:latin typeface="Times New Roman"/>
                <a:ea typeface="Calibri"/>
                <a:cs typeface="Times New Roman"/>
                <a:sym typeface="Times New Roman"/>
              </a:rPr>
              <a:t>Design- </a:t>
            </a:r>
            <a:r>
              <a:rPr lang="en-US" sz="4400" b="0" i="0" u="none" strike="noStrike" cap="none" dirty="0" err="1" smtClean="0">
                <a:solidFill>
                  <a:srgbClr val="FFFFFF"/>
                </a:solidFill>
                <a:latin typeface="Times New Roman"/>
                <a:ea typeface="Calibri"/>
                <a:cs typeface="Times New Roman"/>
                <a:sym typeface="Times New Roman"/>
              </a:rPr>
              <a:t>MobileNet</a:t>
            </a:r>
            <a:r>
              <a:rPr lang="en-US" sz="4400" b="0" i="0" u="none" strike="noStrike" cap="none" dirty="0" smtClean="0">
                <a:solidFill>
                  <a:srgbClr val="FFFFFF"/>
                </a:solidFill>
                <a:latin typeface="Times New Roman"/>
                <a:ea typeface="Calibri"/>
                <a:cs typeface="Times New Roman"/>
                <a:sym typeface="Times New Roman"/>
              </a:rPr>
              <a:t> Architecture</a:t>
            </a:r>
            <a:endParaRPr sz="4400" b="0" i="0" u="none" strike="noStrike" cap="none">
              <a:solidFill>
                <a:srgbClr val="000000"/>
              </a:solidFill>
              <a:latin typeface="Calibri"/>
              <a:ea typeface="Calibri"/>
              <a:cs typeface="Calibri"/>
              <a:sym typeface="Calibri"/>
            </a:endParaRPr>
          </a:p>
        </p:txBody>
      </p:sp>
      <p:sp>
        <p:nvSpPr>
          <p:cNvPr id="155" name="Google Shape;155;p31"/>
          <p:cNvSpPr txBox="1">
            <a:spLocks noGrp="1"/>
          </p:cNvSpPr>
          <p:nvPr>
            <p:ph type="body" idx="4294967295"/>
          </p:nvPr>
        </p:nvSpPr>
        <p:spPr>
          <a:xfrm>
            <a:off x="0" y="1000108"/>
            <a:ext cx="12192000" cy="5643602"/>
          </a:xfrm>
          <a:prstGeom prst="rect">
            <a:avLst/>
          </a:prstGeom>
          <a:noFill/>
          <a:ln>
            <a:noFill/>
          </a:ln>
        </p:spPr>
        <p:txBody>
          <a:bodyPr spcFirstLastPara="1" wrap="square" lIns="91425" tIns="45700" rIns="91425" bIns="45700" anchor="t" anchorCtr="0">
            <a:normAutofit/>
          </a:bodyPr>
          <a:lstStyle/>
          <a:p>
            <a:pPr>
              <a:buNone/>
            </a:pPr>
            <a:r>
              <a:rPr lang="en-US" sz="2200" b="1" dirty="0" smtClean="0">
                <a:solidFill>
                  <a:srgbClr val="000000"/>
                </a:solidFill>
                <a:latin typeface="Times New Roman" pitchFamily="18" charset="0"/>
                <a:ea typeface="Times New Roman"/>
                <a:cs typeface="Times New Roman" pitchFamily="18" charset="0"/>
                <a:sym typeface="Times New Roman"/>
              </a:rPr>
              <a:t>	</a:t>
            </a:r>
            <a:endParaRPr lang="en-GB" sz="2200" dirty="0" smtClean="0">
              <a:solidFill>
                <a:srgbClr val="000000"/>
              </a:solidFill>
              <a:latin typeface="Times New Roman" pitchFamily="18" charset="0"/>
              <a:ea typeface="Times New Roman"/>
              <a:cs typeface="Times New Roman" pitchFamily="18" charset="0"/>
              <a:sym typeface="Times New Roman"/>
            </a:endParaRPr>
          </a:p>
          <a:p>
            <a:pPr>
              <a:buNone/>
            </a:pPr>
            <a:endParaRPr lang="en-GB" sz="2200" b="1" dirty="0" smtClean="0">
              <a:solidFill>
                <a:srgbClr val="000000"/>
              </a:solidFill>
              <a:latin typeface="Times New Roman" pitchFamily="18" charset="0"/>
              <a:ea typeface="Times New Roman"/>
              <a:cs typeface="Times New Roman" pitchFamily="18" charset="0"/>
              <a:sym typeface="Times New Roman"/>
            </a:endParaRPr>
          </a:p>
          <a:p>
            <a:pPr>
              <a:buNone/>
            </a:pPr>
            <a:endParaRPr lang="en-GB" sz="2200" b="1" dirty="0" smtClean="0">
              <a:solidFill>
                <a:srgbClr val="000000"/>
              </a:solidFill>
              <a:latin typeface="Times New Roman" pitchFamily="18" charset="0"/>
              <a:ea typeface="Times New Roman"/>
              <a:cs typeface="Times New Roman" pitchFamily="18" charset="0"/>
              <a:sym typeface="Times New Roman"/>
            </a:endParaRPr>
          </a:p>
        </p:txBody>
      </p:sp>
      <p:pic>
        <p:nvPicPr>
          <p:cNvPr id="1026" name="Picture 2" descr="C:\Users\USER\Pictures\Screenshots\Screenshot 2024-04-04 083012.png"/>
          <p:cNvPicPr>
            <a:picLocks noChangeAspect="1" noChangeArrowheads="1"/>
          </p:cNvPicPr>
          <p:nvPr/>
        </p:nvPicPr>
        <p:blipFill>
          <a:blip r:embed="rId3"/>
          <a:srcRect/>
          <a:stretch>
            <a:fillRect/>
          </a:stretch>
        </p:blipFill>
        <p:spPr bwMode="auto">
          <a:xfrm>
            <a:off x="238084" y="1071546"/>
            <a:ext cx="11215766" cy="5214974"/>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idx="4294967295"/>
          </p:nvPr>
        </p:nvSpPr>
        <p:spPr>
          <a:xfrm>
            <a:off x="0" y="232920"/>
            <a:ext cx="12191760" cy="714600"/>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marR="0" lvl="0" indent="0" algn="ctr" rtl="0">
              <a:lnSpc>
                <a:spcPct val="90000"/>
              </a:lnSpc>
              <a:spcBef>
                <a:spcPts val="0"/>
              </a:spcBef>
              <a:spcAft>
                <a:spcPts val="0"/>
              </a:spcAft>
              <a:buClr>
                <a:srgbClr val="FFFFFF"/>
              </a:buClr>
              <a:buSzPts val="4400"/>
              <a:buFont typeface="Times New Roman"/>
              <a:buNone/>
            </a:pPr>
            <a:r>
              <a:rPr lang="en-US" sz="4400" b="0" i="0" u="none" strike="noStrike" cap="none" dirty="0" smtClean="0">
                <a:solidFill>
                  <a:srgbClr val="FFFFFF"/>
                </a:solidFill>
                <a:latin typeface="Times New Roman"/>
                <a:ea typeface="Calibri"/>
                <a:cs typeface="Times New Roman"/>
                <a:sym typeface="Times New Roman"/>
              </a:rPr>
              <a:t>Design-CNN Architecture</a:t>
            </a:r>
            <a:endParaRPr sz="4400" b="0" i="0" u="none" strike="noStrike" cap="none">
              <a:solidFill>
                <a:srgbClr val="000000"/>
              </a:solidFill>
              <a:latin typeface="Calibri"/>
              <a:ea typeface="Calibri"/>
              <a:cs typeface="Calibri"/>
              <a:sym typeface="Calibri"/>
            </a:endParaRPr>
          </a:p>
        </p:txBody>
      </p:sp>
      <p:sp>
        <p:nvSpPr>
          <p:cNvPr id="155" name="Google Shape;155;p31"/>
          <p:cNvSpPr txBox="1">
            <a:spLocks noGrp="1"/>
          </p:cNvSpPr>
          <p:nvPr>
            <p:ph type="body" idx="4294967295"/>
          </p:nvPr>
        </p:nvSpPr>
        <p:spPr>
          <a:xfrm>
            <a:off x="0" y="1000108"/>
            <a:ext cx="12192000" cy="5643602"/>
          </a:xfrm>
          <a:prstGeom prst="rect">
            <a:avLst/>
          </a:prstGeom>
          <a:noFill/>
          <a:ln>
            <a:noFill/>
          </a:ln>
        </p:spPr>
        <p:txBody>
          <a:bodyPr spcFirstLastPara="1" wrap="square" lIns="91425" tIns="45700" rIns="91425" bIns="45700" anchor="t" anchorCtr="0">
            <a:normAutofit/>
          </a:bodyPr>
          <a:lstStyle/>
          <a:p>
            <a:pPr>
              <a:buNone/>
            </a:pPr>
            <a:r>
              <a:rPr lang="en-US" sz="2200" b="1" dirty="0" smtClean="0">
                <a:solidFill>
                  <a:srgbClr val="000000"/>
                </a:solidFill>
                <a:latin typeface="Times New Roman" pitchFamily="18" charset="0"/>
                <a:ea typeface="Times New Roman"/>
                <a:cs typeface="Times New Roman" pitchFamily="18" charset="0"/>
                <a:sym typeface="Times New Roman"/>
              </a:rPr>
              <a:t>	</a:t>
            </a:r>
            <a:endParaRPr lang="en-GB" sz="2200" dirty="0" smtClean="0">
              <a:solidFill>
                <a:srgbClr val="000000"/>
              </a:solidFill>
              <a:latin typeface="Times New Roman" pitchFamily="18" charset="0"/>
              <a:ea typeface="Times New Roman"/>
              <a:cs typeface="Times New Roman" pitchFamily="18" charset="0"/>
              <a:sym typeface="Times New Roman"/>
            </a:endParaRPr>
          </a:p>
          <a:p>
            <a:pPr>
              <a:buNone/>
            </a:pPr>
            <a:endParaRPr lang="en-GB" sz="2200" b="1" dirty="0" smtClean="0">
              <a:solidFill>
                <a:srgbClr val="000000"/>
              </a:solidFill>
              <a:latin typeface="Times New Roman" pitchFamily="18" charset="0"/>
              <a:ea typeface="Times New Roman"/>
              <a:cs typeface="Times New Roman" pitchFamily="18" charset="0"/>
              <a:sym typeface="Times New Roman"/>
            </a:endParaRPr>
          </a:p>
          <a:p>
            <a:pPr>
              <a:buNone/>
            </a:pPr>
            <a:endParaRPr lang="en-GB" sz="2200" b="1" dirty="0" smtClean="0">
              <a:solidFill>
                <a:srgbClr val="000000"/>
              </a:solidFill>
              <a:latin typeface="Times New Roman" pitchFamily="18" charset="0"/>
              <a:ea typeface="Times New Roman"/>
              <a:cs typeface="Times New Roman" pitchFamily="18" charset="0"/>
              <a:sym typeface="Times New Roman"/>
            </a:endParaRPr>
          </a:p>
        </p:txBody>
      </p:sp>
      <p:pic>
        <p:nvPicPr>
          <p:cNvPr id="2050" name="Picture 2" descr="C:\Users\USER\Pictures\Screenshots\Screenshot 2024-04-04 183216.png"/>
          <p:cNvPicPr>
            <a:picLocks noChangeAspect="1" noChangeArrowheads="1"/>
          </p:cNvPicPr>
          <p:nvPr/>
        </p:nvPicPr>
        <p:blipFill>
          <a:blip r:embed="rId3"/>
          <a:srcRect/>
          <a:stretch>
            <a:fillRect/>
          </a:stretch>
        </p:blipFill>
        <p:spPr bwMode="auto">
          <a:xfrm>
            <a:off x="309522" y="1214422"/>
            <a:ext cx="11072889" cy="4957778"/>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0;p32"/>
          <p:cNvSpPr txBox="1">
            <a:spLocks noGrp="1"/>
          </p:cNvSpPr>
          <p:nvPr>
            <p:ph type="title"/>
          </p:nvPr>
        </p:nvSpPr>
        <p:spPr>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marR="0" lvl="0" indent="0" algn="ctr" rtl="0">
              <a:lnSpc>
                <a:spcPct val="90000"/>
              </a:lnSpc>
              <a:spcBef>
                <a:spcPts val="0"/>
              </a:spcBef>
              <a:spcAft>
                <a:spcPts val="0"/>
              </a:spcAft>
              <a:buClr>
                <a:srgbClr val="000000"/>
              </a:buClr>
              <a:buSzPts val="2800"/>
              <a:buFont typeface="Times New Roman"/>
              <a:buNone/>
            </a:pPr>
            <a:r>
              <a:rPr lang="en-US" dirty="0" smtClean="0">
                <a:solidFill>
                  <a:schemeClr val="bg1"/>
                </a:solidFill>
                <a:latin typeface="Times New Roman"/>
                <a:ea typeface="Times New Roman"/>
                <a:cs typeface="Times New Roman"/>
                <a:sym typeface="Times New Roman"/>
              </a:rPr>
              <a:t>Implementation</a:t>
            </a:r>
            <a:endParaRPr b="0" i="0" u="none" strike="noStrike" cap="none" dirty="0">
              <a:solidFill>
                <a:schemeClr val="bg1"/>
              </a:solidFill>
              <a:latin typeface="Calibri"/>
              <a:ea typeface="Calibri"/>
              <a:cs typeface="Calibri"/>
              <a:sym typeface="Calibri"/>
            </a:endParaRPr>
          </a:p>
        </p:txBody>
      </p:sp>
      <p:sp>
        <p:nvSpPr>
          <p:cNvPr id="8" name="Text Placeholder 7"/>
          <p:cNvSpPr>
            <a:spLocks noGrp="1"/>
          </p:cNvSpPr>
          <p:nvPr>
            <p:ph type="body" idx="1"/>
          </p:nvPr>
        </p:nvSpPr>
        <p:spPr>
          <a:xfrm>
            <a:off x="3952860" y="5857892"/>
            <a:ext cx="7572428" cy="776864"/>
          </a:xfrm>
        </p:spPr>
        <p:txBody>
          <a:bodyPr/>
          <a:lstStyle/>
          <a:p>
            <a:pPr>
              <a:buNone/>
            </a:pPr>
            <a:r>
              <a:rPr lang="en-US" dirty="0" smtClean="0">
                <a:latin typeface="Times New Roman" pitchFamily="18" charset="0"/>
                <a:cs typeface="Times New Roman" pitchFamily="18" charset="0"/>
              </a:rPr>
              <a:t>          Block Diagram</a:t>
            </a:r>
            <a:endParaRPr lang="en-US" dirty="0">
              <a:latin typeface="Times New Roman" pitchFamily="18" charset="0"/>
              <a:cs typeface="Times New Roman" pitchFamily="18" charset="0"/>
            </a:endParaRPr>
          </a:p>
        </p:txBody>
      </p:sp>
      <p:pic>
        <p:nvPicPr>
          <p:cNvPr id="5" name="Picture 4"/>
          <p:cNvPicPr/>
          <p:nvPr/>
        </p:nvPicPr>
        <p:blipFill>
          <a:blip r:embed="rId2">
            <a:extLst>
              <a:ext uri="{28A0092B-C50C-407E-A947-70E740481C1C}">
                <a14:useLocalDpi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oel="http://schemas.microsoft.com/office/2019/extlst"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sdtdh="http://schemas.microsoft.com/office/word/2020/wordml/sdtdatahash"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tretch>
            <a:fillRect/>
          </a:stretch>
        </p:blipFill>
        <p:spPr>
          <a:xfrm>
            <a:off x="3881422" y="1142984"/>
            <a:ext cx="4698383" cy="4500593"/>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9"/>
          <p:cNvSpPr txBox="1">
            <a:spLocks noGrp="1"/>
          </p:cNvSpPr>
          <p:nvPr>
            <p:ph type="title" idx="4294967295"/>
          </p:nvPr>
        </p:nvSpPr>
        <p:spPr>
          <a:xfrm>
            <a:off x="0" y="232920"/>
            <a:ext cx="12191760" cy="714600"/>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marR="0" lvl="0" indent="0" algn="ctr" rtl="0">
              <a:lnSpc>
                <a:spcPct val="90000"/>
              </a:lnSpc>
              <a:spcBef>
                <a:spcPts val="0"/>
              </a:spcBef>
              <a:spcAft>
                <a:spcPts val="0"/>
              </a:spcAft>
              <a:buClr>
                <a:srgbClr val="000000"/>
              </a:buClr>
              <a:buSzPts val="2800"/>
              <a:buFont typeface="Times New Roman"/>
              <a:buNone/>
            </a:pPr>
            <a:r>
              <a:rPr lang="en-US" sz="2800" b="0" i="0" u="none" strike="noStrike" cap="none">
                <a:solidFill>
                  <a:srgbClr val="000000"/>
                </a:solidFill>
                <a:latin typeface="Times New Roman"/>
                <a:ea typeface="Times New Roman"/>
                <a:cs typeface="Times New Roman"/>
                <a:sym typeface="Times New Roman"/>
              </a:rPr>
              <a:t>Abstract</a:t>
            </a:r>
            <a:endParaRPr sz="2800" b="0" i="0" u="none" strike="noStrike" cap="none">
              <a:solidFill>
                <a:srgbClr val="000000"/>
              </a:solidFill>
              <a:latin typeface="Calibri"/>
              <a:ea typeface="Calibri"/>
              <a:cs typeface="Calibri"/>
              <a:sym typeface="Calibri"/>
            </a:endParaRPr>
          </a:p>
        </p:txBody>
      </p:sp>
      <p:sp>
        <p:nvSpPr>
          <p:cNvPr id="143" name="Google Shape;143;p29"/>
          <p:cNvSpPr txBox="1">
            <a:spLocks noGrp="1"/>
          </p:cNvSpPr>
          <p:nvPr>
            <p:ph type="body" idx="4294967295"/>
          </p:nvPr>
        </p:nvSpPr>
        <p:spPr>
          <a:xfrm>
            <a:off x="479376" y="1063850"/>
            <a:ext cx="11418800" cy="5760720"/>
          </a:xfrm>
          <a:prstGeom prst="rect">
            <a:avLst/>
          </a:prstGeom>
          <a:noFill/>
          <a:ln>
            <a:noFill/>
          </a:ln>
        </p:spPr>
        <p:txBody>
          <a:bodyPr spcFirstLastPara="1" wrap="square" lIns="91425" tIns="45700" rIns="91425" bIns="45700" anchor="t" anchorCtr="0">
            <a:noAutofit/>
          </a:bodyPr>
          <a:lstStyle/>
          <a:p>
            <a:pPr algn="just"/>
            <a:r>
              <a:rPr lang="en-US" sz="2200" dirty="0" smtClean="0">
                <a:latin typeface="Times New Roman" pitchFamily="18" charset="0"/>
                <a:cs typeface="Times New Roman" pitchFamily="18" charset="0"/>
              </a:rPr>
              <a:t>In the economic landscape of India, agriculture stands as a pivotal sector encompassing both plant cultivation for food production and the management of domesticated animals. Nutrient management forms a cornerstone of agricultural practices, profoundly influencing crop growth and productivity. Just as with other crops, pests, illnesses, and dietary deficits can affect rice, necessitating continuous advancements in agricultural techniques to bolster output.</a:t>
            </a:r>
          </a:p>
          <a:p>
            <a:pPr algn="just"/>
            <a:r>
              <a:rPr lang="en-US" sz="2200" dirty="0" smtClean="0">
                <a:latin typeface="Times New Roman" pitchFamily="18" charset="0"/>
                <a:cs typeface="Times New Roman" pitchFamily="18" charset="0"/>
              </a:rPr>
              <a:t>In this context, a notable transformation has swept through agriculture, aiming to amplify yields. Focusing on rice, a vital food source, this study captures images of paddy plant leaves, subsequently subjecting them to MobileNetV2 algorithm, a </a:t>
            </a:r>
            <a:r>
              <a:rPr lang="en-US" sz="2200" dirty="0" err="1" smtClean="0">
                <a:latin typeface="Times New Roman" pitchFamily="18" charset="0"/>
                <a:cs typeface="Times New Roman" pitchFamily="18" charset="0"/>
              </a:rPr>
              <a:t>Convolutional</a:t>
            </a:r>
            <a:r>
              <a:rPr lang="en-US" sz="2200" dirty="0" smtClean="0">
                <a:latin typeface="Times New Roman" pitchFamily="18" charset="0"/>
                <a:cs typeface="Times New Roman" pitchFamily="18" charset="0"/>
              </a:rPr>
              <a:t> Neural Network (CNN) processing. By employing image processing methodologies, a model is constructed to identify various deficiencies present in the leaves. Notably, the proposed approach leverages color and textural characteristics to effectively detect and categorize inadequacies. The integration of CNN technology offers a potent avenue for promptly identifying nutrient insufficiencies within leaves. This proactive identification equips farmers with the information needed to undertake timely corrective measures. Ultimately, this research contributes to the evolution of agriculture by facilitating the detection and rectification of nutrient-related challenges, thereby fostering improved crop health and overall agricultural productivity</a:t>
            </a:r>
            <a:endParaRPr lang="en-IN" sz="22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0;p32"/>
          <p:cNvSpPr txBox="1">
            <a:spLocks noGrp="1"/>
          </p:cNvSpPr>
          <p:nvPr>
            <p:ph type="title"/>
          </p:nvPr>
        </p:nvSpPr>
        <p:spPr>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marR="0" lvl="0" indent="0" algn="ctr" rtl="0">
              <a:lnSpc>
                <a:spcPct val="90000"/>
              </a:lnSpc>
              <a:spcBef>
                <a:spcPts val="0"/>
              </a:spcBef>
              <a:spcAft>
                <a:spcPts val="0"/>
              </a:spcAft>
              <a:buClr>
                <a:srgbClr val="000000"/>
              </a:buClr>
              <a:buSzPts val="2800"/>
              <a:buFont typeface="Times New Roman"/>
              <a:buNone/>
            </a:pPr>
            <a:r>
              <a:rPr lang="en-US" dirty="0" smtClean="0">
                <a:solidFill>
                  <a:schemeClr val="bg1"/>
                </a:solidFill>
                <a:latin typeface="Times New Roman"/>
                <a:ea typeface="Times New Roman"/>
                <a:cs typeface="Times New Roman"/>
                <a:sym typeface="Times New Roman"/>
              </a:rPr>
              <a:t>Implementation</a:t>
            </a:r>
            <a:endParaRPr b="0" i="0" u="none" strike="noStrike" cap="none" dirty="0">
              <a:solidFill>
                <a:schemeClr val="bg1"/>
              </a:solidFill>
              <a:latin typeface="Calibri"/>
              <a:ea typeface="Calibri"/>
              <a:cs typeface="Calibri"/>
              <a:sym typeface="Calibri"/>
            </a:endParaRPr>
          </a:p>
        </p:txBody>
      </p:sp>
      <p:sp>
        <p:nvSpPr>
          <p:cNvPr id="8" name="Text Placeholder 7"/>
          <p:cNvSpPr>
            <a:spLocks noGrp="1"/>
          </p:cNvSpPr>
          <p:nvPr>
            <p:ph type="body" idx="1"/>
          </p:nvPr>
        </p:nvSpPr>
        <p:spPr>
          <a:xfrm>
            <a:off x="3952860" y="5857892"/>
            <a:ext cx="7572428" cy="776864"/>
          </a:xfrm>
        </p:spPr>
        <p:txBody>
          <a:bodyPr/>
          <a:lstStyle/>
          <a:p>
            <a:pPr>
              <a:buNone/>
            </a:pPr>
            <a:r>
              <a:rPr lang="en-US" dirty="0" smtClean="0">
                <a:latin typeface="Times New Roman" pitchFamily="18" charset="0"/>
                <a:cs typeface="Times New Roman" pitchFamily="18" charset="0"/>
              </a:rPr>
              <a:t>Fig 3 : GUI Interface</a:t>
            </a:r>
            <a:endParaRPr lang="en-US" dirty="0">
              <a:latin typeface="Times New Roman" pitchFamily="18" charset="0"/>
              <a:cs typeface="Times New Roman" pitchFamily="18" charset="0"/>
            </a:endParaRPr>
          </a:p>
        </p:txBody>
      </p:sp>
      <p:pic>
        <p:nvPicPr>
          <p:cNvPr id="5" name="Picture 4" descr="GUI.png"/>
          <p:cNvPicPr>
            <a:picLocks noChangeAspect="1"/>
          </p:cNvPicPr>
          <p:nvPr/>
        </p:nvPicPr>
        <p:blipFill>
          <a:blip r:embed="rId2"/>
          <a:stretch>
            <a:fillRect/>
          </a:stretch>
        </p:blipFill>
        <p:spPr>
          <a:xfrm>
            <a:off x="1023902" y="1500174"/>
            <a:ext cx="10348060" cy="4357718"/>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0;p32"/>
          <p:cNvSpPr txBox="1">
            <a:spLocks noGrp="1"/>
          </p:cNvSpPr>
          <p:nvPr>
            <p:ph type="title"/>
          </p:nvPr>
        </p:nvSpPr>
        <p:spPr>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marR="0" lvl="0" indent="0" algn="ctr" rtl="0">
              <a:lnSpc>
                <a:spcPct val="90000"/>
              </a:lnSpc>
              <a:spcBef>
                <a:spcPts val="0"/>
              </a:spcBef>
              <a:spcAft>
                <a:spcPts val="0"/>
              </a:spcAft>
              <a:buClr>
                <a:srgbClr val="000000"/>
              </a:buClr>
              <a:buSzPts val="2800"/>
              <a:buFont typeface="Times New Roman"/>
              <a:buNone/>
            </a:pPr>
            <a:r>
              <a:rPr lang="en-US" dirty="0" smtClean="0">
                <a:solidFill>
                  <a:schemeClr val="bg1"/>
                </a:solidFill>
                <a:latin typeface="Times New Roman"/>
                <a:ea typeface="Times New Roman"/>
                <a:cs typeface="Times New Roman"/>
                <a:sym typeface="Times New Roman"/>
              </a:rPr>
              <a:t>Implementation for </a:t>
            </a:r>
            <a:r>
              <a:rPr lang="en-US" dirty="0" err="1" smtClean="0">
                <a:solidFill>
                  <a:schemeClr val="bg1"/>
                </a:solidFill>
                <a:latin typeface="Times New Roman"/>
                <a:ea typeface="Times New Roman"/>
                <a:cs typeface="Times New Roman"/>
                <a:sym typeface="Times New Roman"/>
              </a:rPr>
              <a:t>MobileNet</a:t>
            </a:r>
            <a:r>
              <a:rPr lang="en-US" dirty="0" smtClean="0">
                <a:solidFill>
                  <a:schemeClr val="bg1"/>
                </a:solidFill>
                <a:latin typeface="Times New Roman"/>
                <a:ea typeface="Times New Roman"/>
                <a:cs typeface="Times New Roman"/>
                <a:sym typeface="Times New Roman"/>
              </a:rPr>
              <a:t> </a:t>
            </a:r>
            <a:endParaRPr b="0" i="0" u="none" strike="noStrike" cap="none" dirty="0">
              <a:solidFill>
                <a:schemeClr val="bg1"/>
              </a:solidFill>
              <a:latin typeface="Calibri"/>
              <a:ea typeface="Calibri"/>
              <a:cs typeface="Calibri"/>
              <a:sym typeface="Calibri"/>
            </a:endParaRPr>
          </a:p>
        </p:txBody>
      </p:sp>
      <p:sp>
        <p:nvSpPr>
          <p:cNvPr id="8" name="Text Placeholder 7"/>
          <p:cNvSpPr>
            <a:spLocks noGrp="1"/>
          </p:cNvSpPr>
          <p:nvPr>
            <p:ph type="body" idx="1"/>
          </p:nvPr>
        </p:nvSpPr>
        <p:spPr>
          <a:xfrm>
            <a:off x="0" y="1000108"/>
            <a:ext cx="11525288" cy="5634648"/>
          </a:xfrm>
        </p:spPr>
        <p:txBody>
          <a:bodyPr/>
          <a:lstStyle/>
          <a:p>
            <a:pPr>
              <a:buNone/>
            </a:pPr>
            <a:r>
              <a:rPr lang="en-US" dirty="0" smtClean="0">
                <a:latin typeface="Times New Roman" pitchFamily="18" charset="0"/>
                <a:cs typeface="Times New Roman" pitchFamily="18" charset="0"/>
              </a:rPr>
              <a:t>Importing Libraries         </a:t>
            </a:r>
            <a:endParaRPr lang="en-US"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srcRect/>
          <a:stretch>
            <a:fillRect/>
          </a:stretch>
        </p:blipFill>
        <p:spPr bwMode="auto">
          <a:xfrm>
            <a:off x="666712" y="1643050"/>
            <a:ext cx="10715700" cy="476702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0;p32"/>
          <p:cNvSpPr txBox="1">
            <a:spLocks noGrp="1"/>
          </p:cNvSpPr>
          <p:nvPr>
            <p:ph type="title"/>
          </p:nvPr>
        </p:nvSpPr>
        <p:spPr>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marR="0" lvl="0" indent="0" algn="ctr" rtl="0">
              <a:lnSpc>
                <a:spcPct val="90000"/>
              </a:lnSpc>
              <a:spcBef>
                <a:spcPts val="0"/>
              </a:spcBef>
              <a:spcAft>
                <a:spcPts val="0"/>
              </a:spcAft>
              <a:buClr>
                <a:srgbClr val="000000"/>
              </a:buClr>
              <a:buSzPts val="2800"/>
              <a:buFont typeface="Times New Roman"/>
              <a:buNone/>
            </a:pPr>
            <a:r>
              <a:rPr lang="en-US" dirty="0" smtClean="0">
                <a:solidFill>
                  <a:schemeClr val="bg1"/>
                </a:solidFill>
                <a:latin typeface="Times New Roman"/>
                <a:ea typeface="Times New Roman"/>
                <a:cs typeface="Times New Roman"/>
                <a:sym typeface="Times New Roman"/>
              </a:rPr>
              <a:t>Implementation for </a:t>
            </a:r>
            <a:r>
              <a:rPr lang="en-US" dirty="0" err="1" smtClean="0">
                <a:solidFill>
                  <a:schemeClr val="bg1"/>
                </a:solidFill>
                <a:latin typeface="Times New Roman"/>
                <a:ea typeface="Times New Roman"/>
                <a:cs typeface="Times New Roman"/>
                <a:sym typeface="Times New Roman"/>
              </a:rPr>
              <a:t>MobileNet</a:t>
            </a:r>
            <a:endParaRPr b="0" i="0" u="none" strike="noStrike" cap="none" dirty="0">
              <a:solidFill>
                <a:schemeClr val="bg1"/>
              </a:solidFill>
              <a:latin typeface="Calibri"/>
              <a:ea typeface="Calibri"/>
              <a:cs typeface="Calibri"/>
              <a:sym typeface="Calibri"/>
            </a:endParaRPr>
          </a:p>
        </p:txBody>
      </p:sp>
      <p:sp>
        <p:nvSpPr>
          <p:cNvPr id="8" name="Text Placeholder 7"/>
          <p:cNvSpPr>
            <a:spLocks noGrp="1"/>
          </p:cNvSpPr>
          <p:nvPr>
            <p:ph type="body" idx="1"/>
          </p:nvPr>
        </p:nvSpPr>
        <p:spPr>
          <a:xfrm>
            <a:off x="0" y="1000108"/>
            <a:ext cx="11525288" cy="5634648"/>
          </a:xfrm>
        </p:spPr>
        <p:txBody>
          <a:bodyPr/>
          <a:lstStyle/>
          <a:p>
            <a:pPr>
              <a:buNone/>
            </a:pPr>
            <a:r>
              <a:rPr lang="en-US" dirty="0" smtClean="0">
                <a:latin typeface="Times New Roman" pitchFamily="18" charset="0"/>
                <a:cs typeface="Times New Roman" pitchFamily="18" charset="0"/>
              </a:rPr>
              <a:t>Data Loading &amp; Pre-processing</a:t>
            </a:r>
          </a:p>
          <a:p>
            <a:pPr>
              <a:buNone/>
            </a:pPr>
            <a:endParaRPr lang="en-US" dirty="0" smtClean="0">
              <a:latin typeface="Times New Roman" pitchFamily="18" charset="0"/>
              <a:cs typeface="Times New Roman" pitchFamily="18" charset="0"/>
            </a:endParaRPr>
          </a:p>
          <a:p>
            <a:pPr>
              <a:buNone/>
            </a:pPr>
            <a:endParaRPr lang="en-US" dirty="0" smtClean="0">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a:srcRect/>
          <a:stretch>
            <a:fillRect/>
          </a:stretch>
        </p:blipFill>
        <p:spPr bwMode="auto">
          <a:xfrm>
            <a:off x="666712" y="1571612"/>
            <a:ext cx="10483874" cy="488209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0;p32"/>
          <p:cNvSpPr txBox="1">
            <a:spLocks noGrp="1"/>
          </p:cNvSpPr>
          <p:nvPr>
            <p:ph type="title"/>
          </p:nvPr>
        </p:nvSpPr>
        <p:spPr>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lvl="0" algn="ctr">
              <a:buClr>
                <a:srgbClr val="000000"/>
              </a:buClr>
              <a:buSzPts val="2800"/>
            </a:pPr>
            <a:r>
              <a:rPr lang="en-US" dirty="0" smtClean="0">
                <a:solidFill>
                  <a:schemeClr val="bg1"/>
                </a:solidFill>
                <a:latin typeface="Times New Roman"/>
                <a:ea typeface="Times New Roman"/>
                <a:cs typeface="Times New Roman"/>
                <a:sym typeface="Times New Roman"/>
              </a:rPr>
              <a:t>Implementation for </a:t>
            </a:r>
            <a:r>
              <a:rPr lang="en-US" dirty="0" err="1" smtClean="0">
                <a:solidFill>
                  <a:schemeClr val="bg1"/>
                </a:solidFill>
                <a:latin typeface="Times New Roman"/>
                <a:ea typeface="Times New Roman"/>
                <a:cs typeface="Times New Roman"/>
                <a:sym typeface="Times New Roman"/>
              </a:rPr>
              <a:t>MobileNet</a:t>
            </a:r>
            <a:endParaRPr b="0" i="0" u="none" strike="noStrike" cap="none" dirty="0">
              <a:solidFill>
                <a:srgbClr val="000000"/>
              </a:solidFill>
              <a:latin typeface="Calibri"/>
              <a:ea typeface="Calibri"/>
              <a:cs typeface="Calibri"/>
              <a:sym typeface="Calibri"/>
            </a:endParaRPr>
          </a:p>
        </p:txBody>
      </p:sp>
      <p:sp>
        <p:nvSpPr>
          <p:cNvPr id="8" name="Text Placeholder 7"/>
          <p:cNvSpPr>
            <a:spLocks noGrp="1"/>
          </p:cNvSpPr>
          <p:nvPr>
            <p:ph type="body" idx="1"/>
          </p:nvPr>
        </p:nvSpPr>
        <p:spPr>
          <a:xfrm>
            <a:off x="0" y="1000108"/>
            <a:ext cx="11525288" cy="5634648"/>
          </a:xfrm>
        </p:spPr>
        <p:txBody>
          <a:bodyPr/>
          <a:lstStyle/>
          <a:p>
            <a:pPr>
              <a:buNone/>
            </a:pPr>
            <a:r>
              <a:rPr lang="en-US" dirty="0" smtClean="0">
                <a:latin typeface="Times New Roman" pitchFamily="18" charset="0"/>
                <a:cs typeface="Times New Roman" pitchFamily="18" charset="0"/>
              </a:rPr>
              <a:t>Applying </a:t>
            </a:r>
            <a:r>
              <a:rPr lang="en-US" dirty="0" err="1" smtClean="0">
                <a:latin typeface="Times New Roman" pitchFamily="18" charset="0"/>
                <a:cs typeface="Times New Roman" pitchFamily="18" charset="0"/>
              </a:rPr>
              <a:t>MobileNet</a:t>
            </a:r>
            <a:r>
              <a:rPr lang="en-US" dirty="0" smtClean="0">
                <a:latin typeface="Times New Roman" pitchFamily="18" charset="0"/>
                <a:cs typeface="Times New Roman" pitchFamily="18" charset="0"/>
              </a:rPr>
              <a:t> Algorithm</a:t>
            </a:r>
          </a:p>
          <a:p>
            <a:pPr>
              <a:buNone/>
            </a:pP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a:srcRect/>
          <a:stretch>
            <a:fillRect/>
          </a:stretch>
        </p:blipFill>
        <p:spPr bwMode="auto">
          <a:xfrm>
            <a:off x="595274" y="1571612"/>
            <a:ext cx="10682125" cy="498582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0;p32"/>
          <p:cNvSpPr txBox="1">
            <a:spLocks noGrp="1"/>
          </p:cNvSpPr>
          <p:nvPr>
            <p:ph type="title"/>
          </p:nvPr>
        </p:nvSpPr>
        <p:spPr>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lvl="0" algn="ctr">
              <a:buClr>
                <a:srgbClr val="000000"/>
              </a:buClr>
              <a:buSzPts val="2800"/>
            </a:pPr>
            <a:r>
              <a:rPr lang="en-US" dirty="0" smtClean="0">
                <a:solidFill>
                  <a:schemeClr val="bg1"/>
                </a:solidFill>
                <a:latin typeface="Times New Roman"/>
                <a:ea typeface="Times New Roman"/>
                <a:cs typeface="Times New Roman"/>
                <a:sym typeface="Times New Roman"/>
              </a:rPr>
              <a:t>Implementation for </a:t>
            </a:r>
            <a:r>
              <a:rPr lang="en-US" dirty="0" err="1" smtClean="0">
                <a:solidFill>
                  <a:schemeClr val="bg1"/>
                </a:solidFill>
                <a:latin typeface="Times New Roman"/>
                <a:ea typeface="Times New Roman"/>
                <a:cs typeface="Times New Roman"/>
                <a:sym typeface="Times New Roman"/>
              </a:rPr>
              <a:t>MobileNet</a:t>
            </a:r>
            <a:endParaRPr b="0" i="0" u="none" strike="noStrike" cap="none" dirty="0">
              <a:solidFill>
                <a:srgbClr val="000000"/>
              </a:solidFill>
              <a:latin typeface="Calibri"/>
              <a:ea typeface="Calibri"/>
              <a:cs typeface="Calibri"/>
              <a:sym typeface="Calibri"/>
            </a:endParaRPr>
          </a:p>
        </p:txBody>
      </p:sp>
      <p:sp>
        <p:nvSpPr>
          <p:cNvPr id="8" name="Text Placeholder 7"/>
          <p:cNvSpPr>
            <a:spLocks noGrp="1"/>
          </p:cNvSpPr>
          <p:nvPr>
            <p:ph type="body" idx="1"/>
          </p:nvPr>
        </p:nvSpPr>
        <p:spPr>
          <a:xfrm>
            <a:off x="0" y="1000108"/>
            <a:ext cx="11525288" cy="5634648"/>
          </a:xfrm>
        </p:spPr>
        <p:txBody>
          <a:bodyPr/>
          <a:lstStyle/>
          <a:p>
            <a:pPr>
              <a:buNone/>
            </a:pPr>
            <a:endParaRPr lang="en-US" dirty="0" smtClean="0">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pic>
        <p:nvPicPr>
          <p:cNvPr id="4098" name="Picture 2"/>
          <p:cNvPicPr>
            <a:picLocks noChangeAspect="1" noChangeArrowheads="1"/>
          </p:cNvPicPr>
          <p:nvPr/>
        </p:nvPicPr>
        <p:blipFill>
          <a:blip r:embed="rId2"/>
          <a:srcRect/>
          <a:stretch>
            <a:fillRect/>
          </a:stretch>
        </p:blipFill>
        <p:spPr bwMode="auto">
          <a:xfrm>
            <a:off x="309522" y="1142984"/>
            <a:ext cx="11193492" cy="497348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0;p32"/>
          <p:cNvSpPr txBox="1">
            <a:spLocks noGrp="1"/>
          </p:cNvSpPr>
          <p:nvPr>
            <p:ph type="title"/>
          </p:nvPr>
        </p:nvSpPr>
        <p:spPr>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lvl="0" algn="ctr">
              <a:buClr>
                <a:srgbClr val="000000"/>
              </a:buClr>
              <a:buSzPts val="2800"/>
            </a:pPr>
            <a:r>
              <a:rPr lang="en-US" dirty="0" smtClean="0">
                <a:solidFill>
                  <a:schemeClr val="bg1"/>
                </a:solidFill>
                <a:latin typeface="Times New Roman"/>
                <a:ea typeface="Times New Roman"/>
                <a:cs typeface="Times New Roman"/>
                <a:sym typeface="Times New Roman"/>
              </a:rPr>
              <a:t>Implementation for </a:t>
            </a:r>
            <a:r>
              <a:rPr lang="en-US" dirty="0" err="1" smtClean="0">
                <a:solidFill>
                  <a:schemeClr val="bg1"/>
                </a:solidFill>
                <a:latin typeface="Times New Roman"/>
                <a:ea typeface="Times New Roman"/>
                <a:cs typeface="Times New Roman"/>
                <a:sym typeface="Times New Roman"/>
              </a:rPr>
              <a:t>MobileNet</a:t>
            </a:r>
            <a:endParaRPr b="0" i="0" u="none" strike="noStrike" cap="none" dirty="0">
              <a:solidFill>
                <a:srgbClr val="000000"/>
              </a:solidFill>
              <a:latin typeface="Calibri"/>
              <a:ea typeface="Calibri"/>
              <a:cs typeface="Calibri"/>
              <a:sym typeface="Calibri"/>
            </a:endParaRPr>
          </a:p>
        </p:txBody>
      </p:sp>
      <p:sp>
        <p:nvSpPr>
          <p:cNvPr id="8" name="Text Placeholder 7"/>
          <p:cNvSpPr>
            <a:spLocks noGrp="1"/>
          </p:cNvSpPr>
          <p:nvPr>
            <p:ph type="body" idx="1"/>
          </p:nvPr>
        </p:nvSpPr>
        <p:spPr>
          <a:xfrm>
            <a:off x="0" y="1000108"/>
            <a:ext cx="11525288" cy="5634648"/>
          </a:xfrm>
        </p:spPr>
        <p:txBody>
          <a:bodyPr/>
          <a:lstStyle/>
          <a:p>
            <a:pPr>
              <a:buNone/>
            </a:pPr>
            <a:r>
              <a:rPr lang="en-US" dirty="0" smtClean="0">
                <a:latin typeface="Times New Roman" pitchFamily="18" charset="0"/>
                <a:cs typeface="Times New Roman" pitchFamily="18" charset="0"/>
              </a:rPr>
              <a:t>Graphs</a:t>
            </a:r>
          </a:p>
          <a:p>
            <a:pPr>
              <a:buNone/>
            </a:pP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2"/>
          <a:srcRect/>
          <a:stretch>
            <a:fillRect/>
          </a:stretch>
        </p:blipFill>
        <p:spPr bwMode="auto">
          <a:xfrm>
            <a:off x="166646" y="1785926"/>
            <a:ext cx="7858180" cy="4143404"/>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a:srcRect/>
          <a:stretch>
            <a:fillRect/>
          </a:stretch>
        </p:blipFill>
        <p:spPr bwMode="auto">
          <a:xfrm>
            <a:off x="8274164" y="1857364"/>
            <a:ext cx="3703531" cy="392908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0;p32"/>
          <p:cNvSpPr txBox="1">
            <a:spLocks noGrp="1"/>
          </p:cNvSpPr>
          <p:nvPr>
            <p:ph type="title"/>
          </p:nvPr>
        </p:nvSpPr>
        <p:spPr>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lvl="0" algn="ctr">
              <a:buClr>
                <a:srgbClr val="000000"/>
              </a:buClr>
              <a:buSzPts val="2800"/>
            </a:pPr>
            <a:r>
              <a:rPr lang="en-US" dirty="0" smtClean="0">
                <a:solidFill>
                  <a:schemeClr val="bg1"/>
                </a:solidFill>
                <a:latin typeface="Times New Roman"/>
                <a:ea typeface="Times New Roman"/>
                <a:cs typeface="Times New Roman"/>
                <a:sym typeface="Times New Roman"/>
              </a:rPr>
              <a:t>Implementation for </a:t>
            </a:r>
            <a:r>
              <a:rPr lang="en-US" dirty="0" err="1" smtClean="0">
                <a:solidFill>
                  <a:schemeClr val="bg1"/>
                </a:solidFill>
                <a:latin typeface="Times New Roman"/>
                <a:ea typeface="Times New Roman"/>
                <a:cs typeface="Times New Roman"/>
                <a:sym typeface="Times New Roman"/>
              </a:rPr>
              <a:t>MobileNet</a:t>
            </a:r>
            <a:endParaRPr b="0" i="0" u="none" strike="noStrike" cap="none" dirty="0">
              <a:solidFill>
                <a:srgbClr val="000000"/>
              </a:solidFill>
              <a:latin typeface="Calibri"/>
              <a:ea typeface="Calibri"/>
              <a:cs typeface="Calibri"/>
              <a:sym typeface="Calibri"/>
            </a:endParaRPr>
          </a:p>
        </p:txBody>
      </p:sp>
      <p:sp>
        <p:nvSpPr>
          <p:cNvPr id="8" name="Text Placeholder 7"/>
          <p:cNvSpPr>
            <a:spLocks noGrp="1"/>
          </p:cNvSpPr>
          <p:nvPr>
            <p:ph type="body" idx="1"/>
          </p:nvPr>
        </p:nvSpPr>
        <p:spPr>
          <a:xfrm>
            <a:off x="0" y="1000108"/>
            <a:ext cx="11525288" cy="5634648"/>
          </a:xfrm>
        </p:spPr>
        <p:txBody>
          <a:bodyPr/>
          <a:lstStyle/>
          <a:p>
            <a:pPr>
              <a:buNone/>
            </a:pPr>
            <a:endParaRPr lang="en-US" dirty="0" smtClean="0">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pic>
        <p:nvPicPr>
          <p:cNvPr id="6147" name="Picture 3"/>
          <p:cNvPicPr>
            <a:picLocks noChangeAspect="1" noChangeArrowheads="1"/>
          </p:cNvPicPr>
          <p:nvPr/>
        </p:nvPicPr>
        <p:blipFill>
          <a:blip r:embed="rId2"/>
          <a:srcRect/>
          <a:stretch>
            <a:fillRect/>
          </a:stretch>
        </p:blipFill>
        <p:spPr bwMode="auto">
          <a:xfrm>
            <a:off x="166646" y="1714488"/>
            <a:ext cx="11858708" cy="1346803"/>
          </a:xfrm>
          <a:prstGeom prst="rect">
            <a:avLst/>
          </a:prstGeom>
          <a:noFill/>
          <a:ln w="9525">
            <a:noFill/>
            <a:miter lim="800000"/>
            <a:headEnd/>
            <a:tailEnd/>
          </a:ln>
          <a:effectLst/>
        </p:spPr>
      </p:pic>
      <p:sp>
        <p:nvSpPr>
          <p:cNvPr id="9" name="Rectangle 8"/>
          <p:cNvSpPr/>
          <p:nvPr/>
        </p:nvSpPr>
        <p:spPr>
          <a:xfrm>
            <a:off x="166646" y="1071546"/>
            <a:ext cx="2207656" cy="523220"/>
          </a:xfrm>
          <a:prstGeom prst="rect">
            <a:avLst/>
          </a:prstGeom>
        </p:spPr>
        <p:txBody>
          <a:bodyPr wrap="none">
            <a:spAutoFit/>
          </a:bodyPr>
          <a:lstStyle/>
          <a:p>
            <a:pPr>
              <a:buNone/>
            </a:pPr>
            <a:r>
              <a:rPr lang="en-US" sz="2800" dirty="0" smtClean="0">
                <a:latin typeface="Times New Roman" pitchFamily="18" charset="0"/>
                <a:cs typeface="Times New Roman" pitchFamily="18" charset="0"/>
              </a:rPr>
              <a:t>Model Saving</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0;p32"/>
          <p:cNvSpPr txBox="1">
            <a:spLocks noGrp="1"/>
          </p:cNvSpPr>
          <p:nvPr>
            <p:ph type="title"/>
          </p:nvPr>
        </p:nvSpPr>
        <p:spPr>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lvl="0" algn="ctr">
              <a:buClr>
                <a:srgbClr val="000000"/>
              </a:buClr>
              <a:buSzPts val="2800"/>
            </a:pPr>
            <a:r>
              <a:rPr lang="en-US" dirty="0" smtClean="0">
                <a:solidFill>
                  <a:schemeClr val="bg1"/>
                </a:solidFill>
                <a:latin typeface="Times New Roman"/>
                <a:ea typeface="Times New Roman"/>
                <a:cs typeface="Times New Roman"/>
                <a:sym typeface="Times New Roman"/>
              </a:rPr>
              <a:t>Implementation for CNN</a:t>
            </a:r>
            <a:endParaRPr b="0" i="0" u="none" strike="noStrike" cap="none" dirty="0">
              <a:solidFill>
                <a:srgbClr val="000000"/>
              </a:solidFill>
              <a:latin typeface="Calibri"/>
              <a:ea typeface="Calibri"/>
              <a:cs typeface="Calibri"/>
              <a:sym typeface="Calibri"/>
            </a:endParaRPr>
          </a:p>
        </p:txBody>
      </p:sp>
      <p:sp>
        <p:nvSpPr>
          <p:cNvPr id="8" name="Text Placeholder 7"/>
          <p:cNvSpPr>
            <a:spLocks noGrp="1"/>
          </p:cNvSpPr>
          <p:nvPr>
            <p:ph type="body" idx="1"/>
          </p:nvPr>
        </p:nvSpPr>
        <p:spPr>
          <a:xfrm>
            <a:off x="0" y="1000108"/>
            <a:ext cx="11525288" cy="5634648"/>
          </a:xfrm>
        </p:spPr>
        <p:txBody>
          <a:bodyPr/>
          <a:lstStyle/>
          <a:p>
            <a:pPr>
              <a:buNone/>
            </a:pPr>
            <a:endParaRPr lang="en-US" dirty="0" smtClean="0">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
        <p:nvSpPr>
          <p:cNvPr id="9" name="Rectangle 8"/>
          <p:cNvSpPr/>
          <p:nvPr/>
        </p:nvSpPr>
        <p:spPr>
          <a:xfrm>
            <a:off x="166646" y="1071546"/>
            <a:ext cx="3005951" cy="523220"/>
          </a:xfrm>
          <a:prstGeom prst="rect">
            <a:avLst/>
          </a:prstGeom>
        </p:spPr>
        <p:txBody>
          <a:bodyPr wrap="none">
            <a:spAutoFit/>
          </a:bodyPr>
          <a:lstStyle/>
          <a:p>
            <a:pPr>
              <a:buNone/>
            </a:pPr>
            <a:r>
              <a:rPr lang="en-US" sz="2800" dirty="0" smtClean="0">
                <a:latin typeface="Times New Roman" pitchFamily="18" charset="0"/>
                <a:cs typeface="Times New Roman" pitchFamily="18" charset="0"/>
              </a:rPr>
              <a:t>Importing Libraries</a:t>
            </a:r>
          </a:p>
        </p:txBody>
      </p:sp>
      <p:pic>
        <p:nvPicPr>
          <p:cNvPr id="7170" name="Picture 2"/>
          <p:cNvPicPr>
            <a:picLocks noChangeAspect="1" noChangeArrowheads="1"/>
          </p:cNvPicPr>
          <p:nvPr/>
        </p:nvPicPr>
        <p:blipFill>
          <a:blip r:embed="rId2"/>
          <a:srcRect/>
          <a:stretch>
            <a:fillRect/>
          </a:stretch>
        </p:blipFill>
        <p:spPr bwMode="auto">
          <a:xfrm>
            <a:off x="452398" y="1643050"/>
            <a:ext cx="10930014" cy="485778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0;p32"/>
          <p:cNvSpPr txBox="1">
            <a:spLocks noGrp="1"/>
          </p:cNvSpPr>
          <p:nvPr>
            <p:ph type="title"/>
          </p:nvPr>
        </p:nvSpPr>
        <p:spPr>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lvl="0" algn="ctr">
              <a:buClr>
                <a:srgbClr val="000000"/>
              </a:buClr>
              <a:buSzPts val="2800"/>
            </a:pPr>
            <a:r>
              <a:rPr lang="en-US" dirty="0" smtClean="0">
                <a:solidFill>
                  <a:schemeClr val="bg1"/>
                </a:solidFill>
                <a:latin typeface="Times New Roman"/>
                <a:ea typeface="Times New Roman"/>
                <a:cs typeface="Times New Roman"/>
                <a:sym typeface="Times New Roman"/>
              </a:rPr>
              <a:t>Implementation for CNN</a:t>
            </a:r>
            <a:endParaRPr b="0" i="0" u="none" strike="noStrike" cap="none" dirty="0">
              <a:solidFill>
                <a:srgbClr val="000000"/>
              </a:solidFill>
              <a:latin typeface="Calibri"/>
              <a:ea typeface="Calibri"/>
              <a:cs typeface="Calibri"/>
              <a:sym typeface="Calibri"/>
            </a:endParaRPr>
          </a:p>
        </p:txBody>
      </p:sp>
      <p:sp>
        <p:nvSpPr>
          <p:cNvPr id="8" name="Text Placeholder 7"/>
          <p:cNvSpPr>
            <a:spLocks noGrp="1"/>
          </p:cNvSpPr>
          <p:nvPr>
            <p:ph type="body" idx="1"/>
          </p:nvPr>
        </p:nvSpPr>
        <p:spPr>
          <a:xfrm>
            <a:off x="0" y="1000108"/>
            <a:ext cx="11525288" cy="5634648"/>
          </a:xfrm>
        </p:spPr>
        <p:txBody>
          <a:bodyPr/>
          <a:lstStyle/>
          <a:p>
            <a:pPr>
              <a:buNone/>
            </a:pPr>
            <a:endParaRPr lang="en-US" dirty="0" smtClean="0">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
        <p:nvSpPr>
          <p:cNvPr id="9" name="Rectangle 8"/>
          <p:cNvSpPr/>
          <p:nvPr/>
        </p:nvSpPr>
        <p:spPr>
          <a:xfrm>
            <a:off x="166646" y="1071546"/>
            <a:ext cx="4618572" cy="523220"/>
          </a:xfrm>
          <a:prstGeom prst="rect">
            <a:avLst/>
          </a:prstGeom>
        </p:spPr>
        <p:txBody>
          <a:bodyPr wrap="none">
            <a:spAutoFit/>
          </a:bodyPr>
          <a:lstStyle/>
          <a:p>
            <a:pPr>
              <a:buNone/>
            </a:pPr>
            <a:r>
              <a:rPr lang="en-US" sz="2800" dirty="0" smtClean="0">
                <a:latin typeface="Times New Roman" pitchFamily="18" charset="0"/>
                <a:cs typeface="Times New Roman" pitchFamily="18" charset="0"/>
              </a:rPr>
              <a:t>Data Loading &amp; Preprocessing</a:t>
            </a:r>
          </a:p>
        </p:txBody>
      </p:sp>
      <p:pic>
        <p:nvPicPr>
          <p:cNvPr id="8194" name="Picture 2"/>
          <p:cNvPicPr>
            <a:picLocks noChangeAspect="1" noChangeArrowheads="1"/>
          </p:cNvPicPr>
          <p:nvPr/>
        </p:nvPicPr>
        <p:blipFill>
          <a:blip r:embed="rId2"/>
          <a:srcRect/>
          <a:stretch>
            <a:fillRect/>
          </a:stretch>
        </p:blipFill>
        <p:spPr bwMode="auto">
          <a:xfrm>
            <a:off x="380960" y="1714488"/>
            <a:ext cx="11001452" cy="481670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0;p32"/>
          <p:cNvSpPr txBox="1">
            <a:spLocks noGrp="1"/>
          </p:cNvSpPr>
          <p:nvPr>
            <p:ph type="title"/>
          </p:nvPr>
        </p:nvSpPr>
        <p:spPr>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lvl="0" algn="ctr">
              <a:buClr>
                <a:srgbClr val="000000"/>
              </a:buClr>
              <a:buSzPts val="2800"/>
            </a:pPr>
            <a:r>
              <a:rPr lang="en-US" dirty="0" smtClean="0">
                <a:solidFill>
                  <a:schemeClr val="bg1"/>
                </a:solidFill>
                <a:latin typeface="Times New Roman"/>
                <a:ea typeface="Times New Roman"/>
                <a:cs typeface="Times New Roman"/>
                <a:sym typeface="Times New Roman"/>
              </a:rPr>
              <a:t>Implementation for CNN</a:t>
            </a:r>
            <a:endParaRPr b="0" i="0" u="none" strike="noStrike" cap="none" dirty="0">
              <a:solidFill>
                <a:srgbClr val="000000"/>
              </a:solidFill>
              <a:latin typeface="Calibri"/>
              <a:ea typeface="Calibri"/>
              <a:cs typeface="Calibri"/>
              <a:sym typeface="Calibri"/>
            </a:endParaRPr>
          </a:p>
        </p:txBody>
      </p:sp>
      <p:sp>
        <p:nvSpPr>
          <p:cNvPr id="8" name="Text Placeholder 7"/>
          <p:cNvSpPr>
            <a:spLocks noGrp="1"/>
          </p:cNvSpPr>
          <p:nvPr>
            <p:ph type="body" idx="1"/>
          </p:nvPr>
        </p:nvSpPr>
        <p:spPr>
          <a:xfrm>
            <a:off x="0" y="1000108"/>
            <a:ext cx="11525288" cy="5634648"/>
          </a:xfrm>
        </p:spPr>
        <p:txBody>
          <a:bodyPr/>
          <a:lstStyle/>
          <a:p>
            <a:pPr>
              <a:buNone/>
            </a:pPr>
            <a:endParaRPr lang="en-US" dirty="0" smtClean="0">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
        <p:nvSpPr>
          <p:cNvPr id="9" name="Rectangle 8"/>
          <p:cNvSpPr/>
          <p:nvPr/>
        </p:nvSpPr>
        <p:spPr>
          <a:xfrm>
            <a:off x="166646" y="1071546"/>
            <a:ext cx="3974165" cy="523220"/>
          </a:xfrm>
          <a:prstGeom prst="rect">
            <a:avLst/>
          </a:prstGeom>
        </p:spPr>
        <p:txBody>
          <a:bodyPr wrap="none">
            <a:spAutoFit/>
          </a:bodyPr>
          <a:lstStyle/>
          <a:p>
            <a:pPr>
              <a:buNone/>
            </a:pPr>
            <a:r>
              <a:rPr lang="en-US" sz="2800" dirty="0" smtClean="0">
                <a:latin typeface="Times New Roman" pitchFamily="18" charset="0"/>
                <a:cs typeface="Times New Roman" pitchFamily="18" charset="0"/>
              </a:rPr>
              <a:t>Applying CNN Algorithm</a:t>
            </a:r>
          </a:p>
        </p:txBody>
      </p:sp>
      <p:pic>
        <p:nvPicPr>
          <p:cNvPr id="9218" name="Picture 2"/>
          <p:cNvPicPr>
            <a:picLocks noChangeAspect="1" noChangeArrowheads="1"/>
          </p:cNvPicPr>
          <p:nvPr/>
        </p:nvPicPr>
        <p:blipFill>
          <a:blip r:embed="rId2"/>
          <a:srcRect/>
          <a:stretch>
            <a:fillRect/>
          </a:stretch>
        </p:blipFill>
        <p:spPr bwMode="auto">
          <a:xfrm>
            <a:off x="238084" y="1714488"/>
            <a:ext cx="11072890" cy="471490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30"/>
          <p:cNvSpPr txBox="1">
            <a:spLocks noGrp="1"/>
          </p:cNvSpPr>
          <p:nvPr>
            <p:ph type="title" idx="4294967295"/>
          </p:nvPr>
        </p:nvSpPr>
        <p:spPr>
          <a:xfrm>
            <a:off x="0" y="232920"/>
            <a:ext cx="12191760" cy="714600"/>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marR="0" lvl="0" indent="0" algn="ctr" rtl="0">
              <a:lnSpc>
                <a:spcPct val="90000"/>
              </a:lnSpc>
              <a:spcBef>
                <a:spcPts val="0"/>
              </a:spcBef>
              <a:spcAft>
                <a:spcPts val="0"/>
              </a:spcAft>
              <a:buClr>
                <a:srgbClr val="FFFFFF"/>
              </a:buClr>
              <a:buSzPts val="4400"/>
              <a:buFont typeface="Times New Roman"/>
              <a:buNone/>
            </a:pPr>
            <a:r>
              <a:rPr lang="en-US" dirty="0" smtClean="0">
                <a:solidFill>
                  <a:srgbClr val="FFFFFF"/>
                </a:solidFill>
                <a:latin typeface="Times New Roman"/>
                <a:ea typeface="Calibri"/>
                <a:cs typeface="Times New Roman"/>
                <a:sym typeface="Times New Roman"/>
              </a:rPr>
              <a:t>Introduction</a:t>
            </a:r>
            <a:endParaRPr sz="4400" b="0" i="0" u="none" strike="noStrike" cap="none">
              <a:solidFill>
                <a:srgbClr val="000000"/>
              </a:solidFill>
              <a:latin typeface="Calibri"/>
              <a:ea typeface="Calibri"/>
              <a:cs typeface="Calibri"/>
              <a:sym typeface="Calibri"/>
            </a:endParaRPr>
          </a:p>
        </p:txBody>
      </p:sp>
      <p:sp>
        <p:nvSpPr>
          <p:cNvPr id="149" name="Google Shape;149;p30"/>
          <p:cNvSpPr txBox="1">
            <a:spLocks noGrp="1"/>
          </p:cNvSpPr>
          <p:nvPr>
            <p:ph type="body" idx="4294967295"/>
          </p:nvPr>
        </p:nvSpPr>
        <p:spPr>
          <a:xfrm>
            <a:off x="199440" y="928670"/>
            <a:ext cx="11459520" cy="5643602"/>
          </a:xfrm>
          <a:prstGeom prst="rect">
            <a:avLst/>
          </a:prstGeom>
          <a:noFill/>
          <a:ln>
            <a:noFill/>
          </a:ln>
        </p:spPr>
        <p:txBody>
          <a:bodyPr spcFirstLastPara="1" wrap="square" lIns="91425" tIns="45700" rIns="91425" bIns="45700" anchor="t" anchorCtr="0">
            <a:noAutofit/>
          </a:bodyPr>
          <a:lstStyle/>
          <a:p>
            <a:r>
              <a:rPr lang="en-US" sz="2200" dirty="0" smtClean="0">
                <a:latin typeface="Times New Roman" pitchFamily="18" charset="0"/>
                <a:cs typeface="Times New Roman" pitchFamily="18" charset="0"/>
              </a:rPr>
              <a:t>Agriculture, as the backbone of our economy, faces persistent challenges, and among them, nutrient deficiency in paddy crops remains a critical concern impacting global food security. In an era where technological advancements are reshaping industries, this project introduces a pioneering solution for early detection of nutrient deficiencies in paddy crops using neural networks.</a:t>
            </a:r>
          </a:p>
          <a:p>
            <a:r>
              <a:rPr lang="en-US" sz="2200" dirty="0" smtClean="0">
                <a:latin typeface="Times New Roman" pitchFamily="18" charset="0"/>
                <a:cs typeface="Times New Roman" pitchFamily="18" charset="0"/>
              </a:rPr>
              <a:t>Traditional methods of nutrient assessment often fall short in terms of accuracy and timeliness, hindering farmers from implementing timely corrective measures. Leveraging the power of </a:t>
            </a:r>
            <a:r>
              <a:rPr lang="en-US" sz="2200" dirty="0" err="1" smtClean="0">
                <a:latin typeface="Times New Roman" pitchFamily="18" charset="0"/>
                <a:cs typeface="Times New Roman" pitchFamily="18" charset="0"/>
              </a:rPr>
              <a:t>convolutional</a:t>
            </a:r>
            <a:r>
              <a:rPr lang="en-US" sz="2200" dirty="0" smtClean="0">
                <a:latin typeface="Times New Roman" pitchFamily="18" charset="0"/>
                <a:cs typeface="Times New Roman" pitchFamily="18" charset="0"/>
              </a:rPr>
              <a:t> neural networks (CNNs), this project aims to revolutionize the way we monitor crop health. The neural network will be trained on a diverse dataset of paddy crop images, allowing it to learn intricate patterns associated with various nutrient deficiencies.</a:t>
            </a:r>
          </a:p>
          <a:p>
            <a:r>
              <a:rPr lang="en-US" sz="2200" dirty="0" smtClean="0">
                <a:latin typeface="Times New Roman" pitchFamily="18" charset="0"/>
                <a:cs typeface="Times New Roman" pitchFamily="18" charset="0"/>
              </a:rPr>
              <a:t>By providing a real-time, non-invasive, and accurate means of identifying nutrient deficiencies, the project aligns with the principles of precision agriculture. The user-friendly interface ensures accessibility for farmers, empowering them with actionable insights. The scalability and adaptability of the solution are designed to cater to diverse agricultural landscapes, contributing to the global effort to enhance agricultural productivity sustainably. This project serves as a bridge between technology and agriculture, promising to transform crop management practices and contribute to a more food-secure future</a:t>
            </a:r>
            <a:r>
              <a:rPr lang="en-GB" sz="2200" dirty="0" smtClean="0">
                <a:latin typeface="Times New Roman" pitchFamily="18" charset="0"/>
                <a:cs typeface="Times New Roman" pitchFamily="18" charset="0"/>
              </a:rPr>
              <a:t>.</a:t>
            </a:r>
            <a:endParaRPr lang="en-GB" sz="2200" dirty="0">
              <a:latin typeface="Times New Roman" pitchFamily="18" charset="0"/>
              <a:cs typeface="Times New Roman" pitchFamily="18" charset="0"/>
            </a:endParaRPr>
          </a:p>
          <a:p>
            <a:pPr marL="50800" indent="0" algn="just">
              <a:buNone/>
            </a:pPr>
            <a:r>
              <a:rPr lang="en-GB" sz="2200" dirty="0">
                <a:latin typeface="Times New Roman" pitchFamily="18" charset="0"/>
                <a:cs typeface="Times New Roman" pitchFamily="18" charset="0"/>
              </a:rPr>
              <a:t/>
            </a:r>
            <a:br>
              <a:rPr lang="en-GB" sz="2200" dirty="0">
                <a:latin typeface="Times New Roman" pitchFamily="18" charset="0"/>
                <a:cs typeface="Times New Roman" pitchFamily="18" charset="0"/>
              </a:rPr>
            </a:br>
            <a:endParaRPr sz="2200" b="0" i="0" u="none" strike="noStrike" cap="none" dirty="0">
              <a:solidFill>
                <a:srgbClr val="000000"/>
              </a:solidFill>
              <a:latin typeface="Times New Roman" pitchFamily="18" charset="0"/>
              <a:ea typeface="Times New Roman"/>
              <a:cs typeface="Times New Roman" pitchFamily="18" charset="0"/>
              <a:sym typeface="Times New Roman"/>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0;p32"/>
          <p:cNvSpPr txBox="1">
            <a:spLocks noGrp="1"/>
          </p:cNvSpPr>
          <p:nvPr>
            <p:ph type="title"/>
          </p:nvPr>
        </p:nvSpPr>
        <p:spPr>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lvl="0" algn="ctr">
              <a:buClr>
                <a:srgbClr val="000000"/>
              </a:buClr>
              <a:buSzPts val="2800"/>
            </a:pPr>
            <a:r>
              <a:rPr lang="en-US" dirty="0" smtClean="0">
                <a:solidFill>
                  <a:schemeClr val="bg1"/>
                </a:solidFill>
                <a:latin typeface="Times New Roman"/>
                <a:ea typeface="Times New Roman"/>
                <a:cs typeface="Times New Roman"/>
                <a:sym typeface="Times New Roman"/>
              </a:rPr>
              <a:t>Implementation for CNN</a:t>
            </a:r>
            <a:endParaRPr b="0" i="0" u="none" strike="noStrike" cap="none" dirty="0">
              <a:solidFill>
                <a:srgbClr val="000000"/>
              </a:solidFill>
              <a:latin typeface="Calibri"/>
              <a:ea typeface="Calibri"/>
              <a:cs typeface="Calibri"/>
              <a:sym typeface="Calibri"/>
            </a:endParaRPr>
          </a:p>
        </p:txBody>
      </p:sp>
      <p:sp>
        <p:nvSpPr>
          <p:cNvPr id="8" name="Text Placeholder 7"/>
          <p:cNvSpPr>
            <a:spLocks noGrp="1"/>
          </p:cNvSpPr>
          <p:nvPr>
            <p:ph type="body" idx="1"/>
          </p:nvPr>
        </p:nvSpPr>
        <p:spPr>
          <a:xfrm>
            <a:off x="0" y="1000108"/>
            <a:ext cx="11525288" cy="5634648"/>
          </a:xfrm>
        </p:spPr>
        <p:txBody>
          <a:bodyPr/>
          <a:lstStyle/>
          <a:p>
            <a:pPr>
              <a:buNone/>
            </a:pPr>
            <a:endParaRPr lang="en-US" dirty="0" smtClean="0">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
        <p:nvSpPr>
          <p:cNvPr id="9" name="Rectangle 8"/>
          <p:cNvSpPr/>
          <p:nvPr/>
        </p:nvSpPr>
        <p:spPr>
          <a:xfrm>
            <a:off x="166646" y="1071546"/>
            <a:ext cx="3974165" cy="523220"/>
          </a:xfrm>
          <a:prstGeom prst="rect">
            <a:avLst/>
          </a:prstGeom>
        </p:spPr>
        <p:txBody>
          <a:bodyPr wrap="none">
            <a:spAutoFit/>
          </a:bodyPr>
          <a:lstStyle/>
          <a:p>
            <a:pPr>
              <a:buNone/>
            </a:pPr>
            <a:r>
              <a:rPr lang="en-US" sz="2800" dirty="0" smtClean="0">
                <a:latin typeface="Times New Roman" pitchFamily="18" charset="0"/>
                <a:cs typeface="Times New Roman" pitchFamily="18" charset="0"/>
              </a:rPr>
              <a:t>Applying CNN Algorithm</a:t>
            </a:r>
          </a:p>
        </p:txBody>
      </p:sp>
      <p:pic>
        <p:nvPicPr>
          <p:cNvPr id="10242" name="Picture 2"/>
          <p:cNvPicPr>
            <a:picLocks noChangeAspect="1" noChangeArrowheads="1"/>
          </p:cNvPicPr>
          <p:nvPr/>
        </p:nvPicPr>
        <p:blipFill>
          <a:blip r:embed="rId2"/>
          <a:srcRect/>
          <a:stretch>
            <a:fillRect/>
          </a:stretch>
        </p:blipFill>
        <p:spPr bwMode="auto">
          <a:xfrm>
            <a:off x="309522" y="1714488"/>
            <a:ext cx="11144328" cy="455771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0;p32"/>
          <p:cNvSpPr txBox="1">
            <a:spLocks noGrp="1"/>
          </p:cNvSpPr>
          <p:nvPr>
            <p:ph type="title"/>
          </p:nvPr>
        </p:nvSpPr>
        <p:spPr>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lvl="0" algn="ctr">
              <a:buClr>
                <a:srgbClr val="000000"/>
              </a:buClr>
              <a:buSzPts val="2800"/>
            </a:pPr>
            <a:r>
              <a:rPr lang="en-US" dirty="0" smtClean="0">
                <a:solidFill>
                  <a:schemeClr val="bg1"/>
                </a:solidFill>
                <a:latin typeface="Times New Roman"/>
                <a:ea typeface="Times New Roman"/>
                <a:cs typeface="Times New Roman"/>
                <a:sym typeface="Times New Roman"/>
              </a:rPr>
              <a:t>Implementation for CNN</a:t>
            </a:r>
            <a:endParaRPr b="0" i="0" u="none" strike="noStrike" cap="none" dirty="0">
              <a:solidFill>
                <a:srgbClr val="000000"/>
              </a:solidFill>
              <a:latin typeface="Calibri"/>
              <a:ea typeface="Calibri"/>
              <a:cs typeface="Calibri"/>
              <a:sym typeface="Calibri"/>
            </a:endParaRPr>
          </a:p>
        </p:txBody>
      </p:sp>
      <p:sp>
        <p:nvSpPr>
          <p:cNvPr id="8" name="Text Placeholder 7"/>
          <p:cNvSpPr>
            <a:spLocks noGrp="1"/>
          </p:cNvSpPr>
          <p:nvPr>
            <p:ph type="body" idx="1"/>
          </p:nvPr>
        </p:nvSpPr>
        <p:spPr>
          <a:xfrm>
            <a:off x="0" y="1000108"/>
            <a:ext cx="11525288" cy="5634648"/>
          </a:xfrm>
        </p:spPr>
        <p:txBody>
          <a:bodyPr/>
          <a:lstStyle/>
          <a:p>
            <a:pPr>
              <a:buNone/>
            </a:pPr>
            <a:endParaRPr lang="en-US" dirty="0" smtClean="0">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
        <p:nvSpPr>
          <p:cNvPr id="9" name="Rectangle 8"/>
          <p:cNvSpPr/>
          <p:nvPr/>
        </p:nvSpPr>
        <p:spPr>
          <a:xfrm>
            <a:off x="166646" y="1071546"/>
            <a:ext cx="3974165" cy="523220"/>
          </a:xfrm>
          <a:prstGeom prst="rect">
            <a:avLst/>
          </a:prstGeom>
        </p:spPr>
        <p:txBody>
          <a:bodyPr wrap="none">
            <a:spAutoFit/>
          </a:bodyPr>
          <a:lstStyle/>
          <a:p>
            <a:pPr>
              <a:buNone/>
            </a:pPr>
            <a:r>
              <a:rPr lang="en-US" sz="2800" dirty="0" smtClean="0">
                <a:latin typeface="Times New Roman" pitchFamily="18" charset="0"/>
                <a:cs typeface="Times New Roman" pitchFamily="18" charset="0"/>
              </a:rPr>
              <a:t>Applying CNN Algorithm</a:t>
            </a:r>
          </a:p>
        </p:txBody>
      </p:sp>
      <p:pic>
        <p:nvPicPr>
          <p:cNvPr id="11266" name="Picture 2"/>
          <p:cNvPicPr>
            <a:picLocks noChangeAspect="1" noChangeArrowheads="1"/>
          </p:cNvPicPr>
          <p:nvPr/>
        </p:nvPicPr>
        <p:blipFill>
          <a:blip r:embed="rId2"/>
          <a:srcRect/>
          <a:stretch>
            <a:fillRect/>
          </a:stretch>
        </p:blipFill>
        <p:spPr bwMode="auto">
          <a:xfrm>
            <a:off x="166646" y="1643050"/>
            <a:ext cx="11287204" cy="494664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0;p32"/>
          <p:cNvSpPr txBox="1">
            <a:spLocks noGrp="1"/>
          </p:cNvSpPr>
          <p:nvPr>
            <p:ph type="title"/>
          </p:nvPr>
        </p:nvSpPr>
        <p:spPr>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lvl="0" algn="ctr">
              <a:buClr>
                <a:srgbClr val="000000"/>
              </a:buClr>
              <a:buSzPts val="2800"/>
            </a:pPr>
            <a:r>
              <a:rPr lang="en-US" dirty="0" smtClean="0">
                <a:solidFill>
                  <a:schemeClr val="bg1"/>
                </a:solidFill>
                <a:latin typeface="Times New Roman"/>
                <a:ea typeface="Times New Roman"/>
                <a:cs typeface="Times New Roman"/>
                <a:sym typeface="Times New Roman"/>
              </a:rPr>
              <a:t>Implementation for CNN</a:t>
            </a:r>
            <a:endParaRPr b="0" i="0" u="none" strike="noStrike" cap="none" dirty="0">
              <a:solidFill>
                <a:srgbClr val="000000"/>
              </a:solidFill>
              <a:latin typeface="Calibri"/>
              <a:ea typeface="Calibri"/>
              <a:cs typeface="Calibri"/>
              <a:sym typeface="Calibri"/>
            </a:endParaRPr>
          </a:p>
        </p:txBody>
      </p:sp>
      <p:sp>
        <p:nvSpPr>
          <p:cNvPr id="8" name="Text Placeholder 7"/>
          <p:cNvSpPr>
            <a:spLocks noGrp="1"/>
          </p:cNvSpPr>
          <p:nvPr>
            <p:ph type="body" idx="1"/>
          </p:nvPr>
        </p:nvSpPr>
        <p:spPr>
          <a:xfrm>
            <a:off x="0" y="1000108"/>
            <a:ext cx="11525288" cy="5634648"/>
          </a:xfrm>
        </p:spPr>
        <p:txBody>
          <a:bodyPr/>
          <a:lstStyle/>
          <a:p>
            <a:pPr>
              <a:buNone/>
            </a:pPr>
            <a:endParaRPr lang="en-US" dirty="0" smtClean="0">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
        <p:nvSpPr>
          <p:cNvPr id="9" name="Rectangle 8"/>
          <p:cNvSpPr/>
          <p:nvPr/>
        </p:nvSpPr>
        <p:spPr>
          <a:xfrm>
            <a:off x="166646" y="1071546"/>
            <a:ext cx="1221809" cy="523220"/>
          </a:xfrm>
          <a:prstGeom prst="rect">
            <a:avLst/>
          </a:prstGeom>
        </p:spPr>
        <p:txBody>
          <a:bodyPr wrap="none">
            <a:spAutoFit/>
          </a:bodyPr>
          <a:lstStyle/>
          <a:p>
            <a:pPr>
              <a:buNone/>
            </a:pPr>
            <a:r>
              <a:rPr lang="en-US" sz="2800" dirty="0" smtClean="0">
                <a:latin typeface="Times New Roman" pitchFamily="18" charset="0"/>
                <a:cs typeface="Times New Roman" pitchFamily="18" charset="0"/>
              </a:rPr>
              <a:t>Graphs</a:t>
            </a:r>
          </a:p>
        </p:txBody>
      </p:sp>
      <p:pic>
        <p:nvPicPr>
          <p:cNvPr id="12290" name="Picture 2"/>
          <p:cNvPicPr>
            <a:picLocks noChangeAspect="1" noChangeArrowheads="1"/>
          </p:cNvPicPr>
          <p:nvPr/>
        </p:nvPicPr>
        <p:blipFill>
          <a:blip r:embed="rId2"/>
          <a:srcRect/>
          <a:stretch>
            <a:fillRect/>
          </a:stretch>
        </p:blipFill>
        <p:spPr bwMode="auto">
          <a:xfrm>
            <a:off x="309522" y="1857364"/>
            <a:ext cx="11001452" cy="460418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0;p32"/>
          <p:cNvSpPr txBox="1">
            <a:spLocks noGrp="1"/>
          </p:cNvSpPr>
          <p:nvPr>
            <p:ph type="title"/>
          </p:nvPr>
        </p:nvSpPr>
        <p:spPr>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lvl="0" algn="ctr">
              <a:buClr>
                <a:srgbClr val="000000"/>
              </a:buClr>
              <a:buSzPts val="2800"/>
            </a:pPr>
            <a:r>
              <a:rPr lang="en-US" dirty="0" smtClean="0">
                <a:solidFill>
                  <a:schemeClr val="bg1"/>
                </a:solidFill>
                <a:latin typeface="Times New Roman"/>
                <a:ea typeface="Times New Roman"/>
                <a:cs typeface="Times New Roman"/>
                <a:sym typeface="Times New Roman"/>
              </a:rPr>
              <a:t>Implementation for CNN</a:t>
            </a:r>
            <a:endParaRPr b="0" i="0" u="none" strike="noStrike" cap="none" dirty="0">
              <a:solidFill>
                <a:srgbClr val="000000"/>
              </a:solidFill>
              <a:latin typeface="Calibri"/>
              <a:ea typeface="Calibri"/>
              <a:cs typeface="Calibri"/>
              <a:sym typeface="Calibri"/>
            </a:endParaRPr>
          </a:p>
        </p:txBody>
      </p:sp>
      <p:sp>
        <p:nvSpPr>
          <p:cNvPr id="8" name="Text Placeholder 7"/>
          <p:cNvSpPr>
            <a:spLocks noGrp="1"/>
          </p:cNvSpPr>
          <p:nvPr>
            <p:ph type="body" idx="1"/>
          </p:nvPr>
        </p:nvSpPr>
        <p:spPr>
          <a:xfrm>
            <a:off x="0" y="1000108"/>
            <a:ext cx="11525288" cy="5634648"/>
          </a:xfrm>
        </p:spPr>
        <p:txBody>
          <a:bodyPr/>
          <a:lstStyle/>
          <a:p>
            <a:pPr>
              <a:buNone/>
            </a:pPr>
            <a:endParaRPr lang="en-US" dirty="0" smtClean="0">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
        <p:nvSpPr>
          <p:cNvPr id="9" name="Rectangle 8"/>
          <p:cNvSpPr/>
          <p:nvPr/>
        </p:nvSpPr>
        <p:spPr>
          <a:xfrm>
            <a:off x="166646" y="1071546"/>
            <a:ext cx="1221809" cy="523220"/>
          </a:xfrm>
          <a:prstGeom prst="rect">
            <a:avLst/>
          </a:prstGeom>
        </p:spPr>
        <p:txBody>
          <a:bodyPr wrap="none">
            <a:spAutoFit/>
          </a:bodyPr>
          <a:lstStyle/>
          <a:p>
            <a:pPr>
              <a:buNone/>
            </a:pPr>
            <a:r>
              <a:rPr lang="en-US" sz="2800" dirty="0" smtClean="0">
                <a:latin typeface="Times New Roman" pitchFamily="18" charset="0"/>
                <a:cs typeface="Times New Roman" pitchFamily="18" charset="0"/>
              </a:rPr>
              <a:t>Graphs</a:t>
            </a:r>
          </a:p>
        </p:txBody>
      </p:sp>
      <p:pic>
        <p:nvPicPr>
          <p:cNvPr id="13314" name="Picture 2"/>
          <p:cNvPicPr>
            <a:picLocks noChangeAspect="1" noChangeArrowheads="1"/>
          </p:cNvPicPr>
          <p:nvPr/>
        </p:nvPicPr>
        <p:blipFill>
          <a:blip r:embed="rId2"/>
          <a:srcRect/>
          <a:stretch>
            <a:fillRect/>
          </a:stretch>
        </p:blipFill>
        <p:spPr bwMode="auto">
          <a:xfrm>
            <a:off x="166646" y="1709738"/>
            <a:ext cx="11287204" cy="487442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0;p32"/>
          <p:cNvSpPr txBox="1">
            <a:spLocks noGrp="1"/>
          </p:cNvSpPr>
          <p:nvPr>
            <p:ph type="title"/>
          </p:nvPr>
        </p:nvSpPr>
        <p:spPr>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lvl="0" algn="ctr">
              <a:buClr>
                <a:srgbClr val="000000"/>
              </a:buClr>
              <a:buSzPts val="2800"/>
            </a:pPr>
            <a:r>
              <a:rPr lang="en-US" dirty="0" smtClean="0">
                <a:solidFill>
                  <a:schemeClr val="bg1"/>
                </a:solidFill>
                <a:latin typeface="Times New Roman"/>
                <a:ea typeface="Times New Roman"/>
                <a:cs typeface="Times New Roman"/>
                <a:sym typeface="Times New Roman"/>
              </a:rPr>
              <a:t>Implementation for CNN</a:t>
            </a:r>
            <a:endParaRPr b="0" i="0" u="none" strike="noStrike" cap="none" dirty="0">
              <a:solidFill>
                <a:srgbClr val="000000"/>
              </a:solidFill>
              <a:latin typeface="Calibri"/>
              <a:ea typeface="Calibri"/>
              <a:cs typeface="Calibri"/>
              <a:sym typeface="Calibri"/>
            </a:endParaRPr>
          </a:p>
        </p:txBody>
      </p:sp>
      <p:sp>
        <p:nvSpPr>
          <p:cNvPr id="8" name="Text Placeholder 7"/>
          <p:cNvSpPr>
            <a:spLocks noGrp="1"/>
          </p:cNvSpPr>
          <p:nvPr>
            <p:ph type="body" idx="1"/>
          </p:nvPr>
        </p:nvSpPr>
        <p:spPr>
          <a:xfrm>
            <a:off x="0" y="1000108"/>
            <a:ext cx="11525288" cy="5634648"/>
          </a:xfrm>
        </p:spPr>
        <p:txBody>
          <a:bodyPr/>
          <a:lstStyle/>
          <a:p>
            <a:pPr>
              <a:buNone/>
            </a:pPr>
            <a:endParaRPr lang="en-US" dirty="0" smtClean="0">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
        <p:nvSpPr>
          <p:cNvPr id="9" name="Rectangle 8"/>
          <p:cNvSpPr/>
          <p:nvPr/>
        </p:nvSpPr>
        <p:spPr>
          <a:xfrm>
            <a:off x="166646" y="1071546"/>
            <a:ext cx="2207656" cy="523220"/>
          </a:xfrm>
          <a:prstGeom prst="rect">
            <a:avLst/>
          </a:prstGeom>
        </p:spPr>
        <p:txBody>
          <a:bodyPr wrap="none">
            <a:spAutoFit/>
          </a:bodyPr>
          <a:lstStyle/>
          <a:p>
            <a:pPr>
              <a:buNone/>
            </a:pPr>
            <a:r>
              <a:rPr lang="en-US" sz="2800" dirty="0" smtClean="0">
                <a:latin typeface="Times New Roman" pitchFamily="18" charset="0"/>
                <a:cs typeface="Times New Roman" pitchFamily="18" charset="0"/>
              </a:rPr>
              <a:t>Model Saving</a:t>
            </a:r>
          </a:p>
        </p:txBody>
      </p:sp>
      <p:pic>
        <p:nvPicPr>
          <p:cNvPr id="14338" name="Picture 2"/>
          <p:cNvPicPr>
            <a:picLocks noChangeAspect="1" noChangeArrowheads="1"/>
          </p:cNvPicPr>
          <p:nvPr/>
        </p:nvPicPr>
        <p:blipFill>
          <a:blip r:embed="rId2"/>
          <a:srcRect/>
          <a:stretch>
            <a:fillRect/>
          </a:stretch>
        </p:blipFill>
        <p:spPr bwMode="auto">
          <a:xfrm>
            <a:off x="309522" y="1643050"/>
            <a:ext cx="11644394" cy="295435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0;p32"/>
          <p:cNvSpPr txBox="1">
            <a:spLocks noGrp="1"/>
          </p:cNvSpPr>
          <p:nvPr>
            <p:ph type="title"/>
          </p:nvPr>
        </p:nvSpPr>
        <p:spPr>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lvl="0" algn="ctr">
              <a:buClr>
                <a:srgbClr val="000000"/>
              </a:buClr>
              <a:buSzPts val="2800"/>
            </a:pPr>
            <a:r>
              <a:rPr lang="en-US" dirty="0" smtClean="0">
                <a:solidFill>
                  <a:schemeClr val="bg1"/>
                </a:solidFill>
                <a:latin typeface="Times New Roman"/>
                <a:ea typeface="Times New Roman"/>
                <a:cs typeface="Times New Roman"/>
                <a:sym typeface="Times New Roman"/>
              </a:rPr>
              <a:t>Implementation- User Interface and Registration</a:t>
            </a:r>
            <a:endParaRPr b="0" i="0" u="none" strike="noStrike" cap="none" dirty="0">
              <a:solidFill>
                <a:srgbClr val="000000"/>
              </a:solidFill>
              <a:latin typeface="Calibri"/>
              <a:ea typeface="Calibri"/>
              <a:cs typeface="Calibri"/>
              <a:sym typeface="Calibri"/>
            </a:endParaRPr>
          </a:p>
        </p:txBody>
      </p:sp>
      <p:sp>
        <p:nvSpPr>
          <p:cNvPr id="8" name="Text Placeholder 7"/>
          <p:cNvSpPr>
            <a:spLocks noGrp="1"/>
          </p:cNvSpPr>
          <p:nvPr>
            <p:ph type="body" idx="1"/>
          </p:nvPr>
        </p:nvSpPr>
        <p:spPr>
          <a:xfrm>
            <a:off x="0" y="1000108"/>
            <a:ext cx="11525288" cy="5634648"/>
          </a:xfrm>
        </p:spPr>
        <p:txBody>
          <a:bodyPr/>
          <a:lstStyle/>
          <a:p>
            <a:pPr>
              <a:buNone/>
            </a:pPr>
            <a:endParaRPr lang="en-US" dirty="0" smtClean="0">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pic>
        <p:nvPicPr>
          <p:cNvPr id="6" name="Picture 5"/>
          <p:cNvPicPr/>
          <p:nvPr/>
        </p:nvPicPr>
        <p:blipFill>
          <a:blip r:embed="rId2" cstate="print"/>
          <a:srcRect/>
          <a:stretch>
            <a:fillRect/>
          </a:stretch>
        </p:blipFill>
        <p:spPr bwMode="auto">
          <a:xfrm>
            <a:off x="238084" y="1357298"/>
            <a:ext cx="5572164" cy="4000528"/>
          </a:xfrm>
          <a:prstGeom prst="rect">
            <a:avLst/>
          </a:prstGeom>
          <a:noFill/>
          <a:ln w="9525">
            <a:noFill/>
            <a:miter lim="800000"/>
            <a:headEnd/>
            <a:tailEnd/>
          </a:ln>
        </p:spPr>
      </p:pic>
      <p:pic>
        <p:nvPicPr>
          <p:cNvPr id="7" name="Picture 6"/>
          <p:cNvPicPr/>
          <p:nvPr/>
        </p:nvPicPr>
        <p:blipFill>
          <a:blip r:embed="rId3" cstate="print"/>
          <a:srcRect/>
          <a:stretch>
            <a:fillRect/>
          </a:stretch>
        </p:blipFill>
        <p:spPr bwMode="auto">
          <a:xfrm>
            <a:off x="6024562" y="1571612"/>
            <a:ext cx="5824610" cy="371477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0;p32"/>
          <p:cNvSpPr txBox="1">
            <a:spLocks noGrp="1"/>
          </p:cNvSpPr>
          <p:nvPr>
            <p:ph type="title"/>
          </p:nvPr>
        </p:nvSpPr>
        <p:spPr>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lvl="0" algn="ctr">
              <a:buClr>
                <a:srgbClr val="000000"/>
              </a:buClr>
              <a:buSzPts val="2800"/>
            </a:pPr>
            <a:r>
              <a:rPr lang="en-US" dirty="0" smtClean="0">
                <a:solidFill>
                  <a:schemeClr val="bg1"/>
                </a:solidFill>
                <a:latin typeface="Times New Roman"/>
                <a:ea typeface="Times New Roman"/>
                <a:cs typeface="Times New Roman"/>
                <a:sym typeface="Times New Roman"/>
              </a:rPr>
              <a:t>Implementation- User Login and </a:t>
            </a:r>
            <a:r>
              <a:rPr lang="en-US" dirty="0" err="1" smtClean="0">
                <a:solidFill>
                  <a:schemeClr val="bg1"/>
                </a:solidFill>
                <a:latin typeface="Times New Roman"/>
                <a:ea typeface="Times New Roman"/>
                <a:cs typeface="Times New Roman"/>
                <a:sym typeface="Times New Roman"/>
              </a:rPr>
              <a:t>Userhome</a:t>
            </a:r>
            <a:endParaRPr b="0" i="0" u="none" strike="noStrike" cap="none" dirty="0">
              <a:solidFill>
                <a:srgbClr val="000000"/>
              </a:solidFill>
              <a:latin typeface="Calibri"/>
              <a:ea typeface="Calibri"/>
              <a:cs typeface="Calibri"/>
              <a:sym typeface="Calibri"/>
            </a:endParaRPr>
          </a:p>
        </p:txBody>
      </p:sp>
      <p:sp>
        <p:nvSpPr>
          <p:cNvPr id="8" name="Text Placeholder 7"/>
          <p:cNvSpPr>
            <a:spLocks noGrp="1"/>
          </p:cNvSpPr>
          <p:nvPr>
            <p:ph type="body" idx="1"/>
          </p:nvPr>
        </p:nvSpPr>
        <p:spPr>
          <a:xfrm>
            <a:off x="0" y="1000108"/>
            <a:ext cx="11525288" cy="5634648"/>
          </a:xfrm>
        </p:spPr>
        <p:txBody>
          <a:bodyPr/>
          <a:lstStyle/>
          <a:p>
            <a:pPr>
              <a:buNone/>
            </a:pPr>
            <a:endParaRPr lang="en-US" dirty="0" smtClean="0">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pic>
        <p:nvPicPr>
          <p:cNvPr id="9" name="Picture 8"/>
          <p:cNvPicPr/>
          <p:nvPr/>
        </p:nvPicPr>
        <p:blipFill>
          <a:blip r:embed="rId2" cstate="print"/>
          <a:srcRect/>
          <a:stretch>
            <a:fillRect/>
          </a:stretch>
        </p:blipFill>
        <p:spPr bwMode="auto">
          <a:xfrm>
            <a:off x="166646" y="1714488"/>
            <a:ext cx="5643602" cy="3643338"/>
          </a:xfrm>
          <a:prstGeom prst="rect">
            <a:avLst/>
          </a:prstGeom>
          <a:noFill/>
          <a:ln w="9525">
            <a:noFill/>
            <a:miter lim="800000"/>
            <a:headEnd/>
            <a:tailEnd/>
          </a:ln>
        </p:spPr>
      </p:pic>
      <p:pic>
        <p:nvPicPr>
          <p:cNvPr id="10" name="Picture 9"/>
          <p:cNvPicPr/>
          <p:nvPr/>
        </p:nvPicPr>
        <p:blipFill>
          <a:blip r:embed="rId3" cstate="print"/>
          <a:srcRect/>
          <a:stretch>
            <a:fillRect/>
          </a:stretch>
        </p:blipFill>
        <p:spPr bwMode="auto">
          <a:xfrm>
            <a:off x="6238876" y="1643050"/>
            <a:ext cx="5715040" cy="342902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0;p32"/>
          <p:cNvSpPr txBox="1">
            <a:spLocks noGrp="1"/>
          </p:cNvSpPr>
          <p:nvPr>
            <p:ph type="title"/>
          </p:nvPr>
        </p:nvSpPr>
        <p:spPr>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lvl="0" algn="ctr">
              <a:buClr>
                <a:srgbClr val="000000"/>
              </a:buClr>
              <a:buSzPts val="2800"/>
            </a:pPr>
            <a:r>
              <a:rPr lang="en-US" dirty="0" smtClean="0">
                <a:solidFill>
                  <a:schemeClr val="bg1"/>
                </a:solidFill>
                <a:latin typeface="Times New Roman"/>
                <a:ea typeface="Times New Roman"/>
                <a:cs typeface="Times New Roman"/>
                <a:sym typeface="Times New Roman"/>
              </a:rPr>
              <a:t>Implementation-Uploading the Image</a:t>
            </a:r>
            <a:endParaRPr b="0" i="0" u="none" strike="noStrike" cap="none" dirty="0">
              <a:solidFill>
                <a:srgbClr val="000000"/>
              </a:solidFill>
              <a:latin typeface="Calibri"/>
              <a:ea typeface="Calibri"/>
              <a:cs typeface="Calibri"/>
              <a:sym typeface="Calibri"/>
            </a:endParaRPr>
          </a:p>
        </p:txBody>
      </p:sp>
      <p:sp>
        <p:nvSpPr>
          <p:cNvPr id="8" name="Text Placeholder 7"/>
          <p:cNvSpPr>
            <a:spLocks noGrp="1"/>
          </p:cNvSpPr>
          <p:nvPr>
            <p:ph type="body" idx="1"/>
          </p:nvPr>
        </p:nvSpPr>
        <p:spPr>
          <a:xfrm>
            <a:off x="0" y="1000108"/>
            <a:ext cx="11525288" cy="5634648"/>
          </a:xfrm>
        </p:spPr>
        <p:txBody>
          <a:bodyPr/>
          <a:lstStyle/>
          <a:p>
            <a:pPr>
              <a:buNone/>
            </a:pPr>
            <a:endParaRPr lang="en-US" dirty="0" smtClean="0">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pic>
        <p:nvPicPr>
          <p:cNvPr id="6" name="Picture 5"/>
          <p:cNvPicPr/>
          <p:nvPr/>
        </p:nvPicPr>
        <p:blipFill>
          <a:blip r:embed="rId2" cstate="print"/>
          <a:srcRect/>
          <a:stretch>
            <a:fillRect/>
          </a:stretch>
        </p:blipFill>
        <p:spPr bwMode="auto">
          <a:xfrm>
            <a:off x="166646" y="1714488"/>
            <a:ext cx="5786478" cy="3429024"/>
          </a:xfrm>
          <a:prstGeom prst="rect">
            <a:avLst/>
          </a:prstGeom>
          <a:noFill/>
          <a:ln w="9525">
            <a:noFill/>
            <a:miter lim="800000"/>
            <a:headEnd/>
            <a:tailEnd/>
          </a:ln>
        </p:spPr>
      </p:pic>
      <p:pic>
        <p:nvPicPr>
          <p:cNvPr id="7" name="Picture 6"/>
          <p:cNvPicPr/>
          <p:nvPr/>
        </p:nvPicPr>
        <p:blipFill>
          <a:blip r:embed="rId3" cstate="print"/>
          <a:srcRect/>
          <a:stretch>
            <a:fillRect/>
          </a:stretch>
        </p:blipFill>
        <p:spPr bwMode="auto">
          <a:xfrm>
            <a:off x="6167438" y="1785926"/>
            <a:ext cx="5715040" cy="335758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0;p32"/>
          <p:cNvSpPr txBox="1">
            <a:spLocks noGrp="1"/>
          </p:cNvSpPr>
          <p:nvPr>
            <p:ph type="title"/>
          </p:nvPr>
        </p:nvSpPr>
        <p:spPr>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lvl="0" algn="ctr">
              <a:buClr>
                <a:srgbClr val="000000"/>
              </a:buClr>
              <a:buSzPts val="2800"/>
            </a:pPr>
            <a:r>
              <a:rPr lang="en-US" dirty="0" smtClean="0">
                <a:solidFill>
                  <a:schemeClr val="bg1"/>
                </a:solidFill>
                <a:latin typeface="Times New Roman"/>
                <a:ea typeface="Times New Roman"/>
                <a:cs typeface="Times New Roman"/>
                <a:sym typeface="Times New Roman"/>
              </a:rPr>
              <a:t>Implementation - Results</a:t>
            </a:r>
            <a:endParaRPr b="0" i="0" u="none" strike="noStrike" cap="none" dirty="0">
              <a:solidFill>
                <a:srgbClr val="000000"/>
              </a:solidFill>
              <a:latin typeface="Calibri"/>
              <a:ea typeface="Calibri"/>
              <a:cs typeface="Calibri"/>
              <a:sym typeface="Calibri"/>
            </a:endParaRPr>
          </a:p>
        </p:txBody>
      </p:sp>
      <p:sp>
        <p:nvSpPr>
          <p:cNvPr id="8" name="Text Placeholder 7"/>
          <p:cNvSpPr>
            <a:spLocks noGrp="1"/>
          </p:cNvSpPr>
          <p:nvPr>
            <p:ph type="body" idx="1"/>
          </p:nvPr>
        </p:nvSpPr>
        <p:spPr>
          <a:xfrm>
            <a:off x="0" y="1000108"/>
            <a:ext cx="11525288" cy="5634648"/>
          </a:xfrm>
        </p:spPr>
        <p:txBody>
          <a:bodyPr/>
          <a:lstStyle/>
          <a:p>
            <a:pPr>
              <a:buNone/>
            </a:pPr>
            <a:endParaRPr lang="en-US" dirty="0" smtClean="0">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pic>
        <p:nvPicPr>
          <p:cNvPr id="9" name="Picture 8"/>
          <p:cNvPicPr/>
          <p:nvPr/>
        </p:nvPicPr>
        <p:blipFill>
          <a:blip r:embed="rId2" cstate="print"/>
          <a:srcRect/>
          <a:stretch>
            <a:fillRect/>
          </a:stretch>
        </p:blipFill>
        <p:spPr bwMode="auto">
          <a:xfrm>
            <a:off x="1952596" y="1571612"/>
            <a:ext cx="8501122" cy="392909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0;p32"/>
          <p:cNvSpPr txBox="1">
            <a:spLocks noGrp="1"/>
          </p:cNvSpPr>
          <p:nvPr>
            <p:ph type="title"/>
          </p:nvPr>
        </p:nvSpPr>
        <p:spPr>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lvl="0" algn="ctr">
              <a:buClr>
                <a:srgbClr val="000000"/>
              </a:buClr>
              <a:buSzPts val="2800"/>
            </a:pPr>
            <a:r>
              <a:rPr lang="en-US" b="0" i="0" u="none" strike="noStrike" cap="none" dirty="0" smtClean="0">
                <a:solidFill>
                  <a:schemeClr val="bg1"/>
                </a:solidFill>
                <a:latin typeface="Times New Roman"/>
                <a:ea typeface="Calibri"/>
                <a:cs typeface="Times New Roman"/>
                <a:sym typeface="Times New Roman"/>
              </a:rPr>
              <a:t>Conclusion</a:t>
            </a:r>
            <a:endParaRPr b="0" i="0" u="none" strike="noStrike" cap="none" dirty="0">
              <a:solidFill>
                <a:srgbClr val="000000"/>
              </a:solidFill>
              <a:latin typeface="Calibri"/>
              <a:ea typeface="Calibri"/>
              <a:cs typeface="Calibri"/>
              <a:sym typeface="Calibri"/>
            </a:endParaRPr>
          </a:p>
        </p:txBody>
      </p:sp>
      <p:sp>
        <p:nvSpPr>
          <p:cNvPr id="8" name="Text Placeholder 7"/>
          <p:cNvSpPr>
            <a:spLocks noGrp="1"/>
          </p:cNvSpPr>
          <p:nvPr>
            <p:ph type="body" idx="1"/>
          </p:nvPr>
        </p:nvSpPr>
        <p:spPr>
          <a:xfrm>
            <a:off x="0" y="1000108"/>
            <a:ext cx="11525288" cy="5634648"/>
          </a:xfrm>
        </p:spPr>
        <p:txBody>
          <a:bodyPr/>
          <a:lstStyle/>
          <a:p>
            <a:pPr>
              <a:buNone/>
            </a:pPr>
            <a:endParaRPr lang="en-US" dirty="0" smtClean="0">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
        <p:nvSpPr>
          <p:cNvPr id="5" name="Rectangle 4"/>
          <p:cNvSpPr/>
          <p:nvPr/>
        </p:nvSpPr>
        <p:spPr>
          <a:xfrm>
            <a:off x="166646" y="1071547"/>
            <a:ext cx="11858708" cy="4524315"/>
          </a:xfrm>
          <a:prstGeom prst="rect">
            <a:avLst/>
          </a:prstGeom>
        </p:spPr>
        <p:txBody>
          <a:bodyPr wrap="square">
            <a:spAutoFit/>
          </a:bodyPr>
          <a:lstStyle/>
          <a:p>
            <a:pPr algn="just"/>
            <a:r>
              <a:rPr lang="en-US" sz="2400" dirty="0" smtClean="0">
                <a:latin typeface="Times New Roman" pitchFamily="18" charset="0"/>
                <a:cs typeface="Times New Roman" pitchFamily="18" charset="0"/>
              </a:rPr>
              <a:t>In conclusion, the nutrient deficiency detection system for paddy crops has demonstrated its efficacy in providing farmers with a robust tool for early diagnosis and proactive management of nutrient imbalances. The integration of image processing techniques and </a:t>
            </a:r>
            <a:r>
              <a:rPr lang="en-US" sz="2400" dirty="0" err="1" smtClean="0">
                <a:latin typeface="Times New Roman" pitchFamily="18" charset="0"/>
                <a:cs typeface="Times New Roman" pitchFamily="18" charset="0"/>
              </a:rPr>
              <a:t>convolutional</a:t>
            </a:r>
            <a:r>
              <a:rPr lang="en-US" sz="2400" dirty="0" smtClean="0">
                <a:latin typeface="Times New Roman" pitchFamily="18" charset="0"/>
                <a:cs typeface="Times New Roman" pitchFamily="18" charset="0"/>
              </a:rPr>
              <a:t> neural networks (CNNs) has proven successful in accurately classifying nutrient deficiencies, offering actionable insights to farmers. The user-friendly interface ensures accessibility, while the real-time analysis and historical trend tracking empower farmers to make informed decisions about their crop management practices. The system's notification capabilities, if implemented, further enhance its responsiveness to critical deficiencies, enabling timely corrective </a:t>
            </a:r>
            <a:r>
              <a:rPr lang="en-US" sz="2400" dirty="0" err="1" smtClean="0">
                <a:latin typeface="Times New Roman" pitchFamily="18" charset="0"/>
                <a:cs typeface="Times New Roman" pitchFamily="18" charset="0"/>
              </a:rPr>
              <a:t>measures.The</a:t>
            </a:r>
            <a:r>
              <a:rPr lang="en-US" sz="2400" dirty="0" smtClean="0">
                <a:latin typeface="Times New Roman" pitchFamily="18" charset="0"/>
                <a:cs typeface="Times New Roman" pitchFamily="18" charset="0"/>
              </a:rPr>
              <a:t> positive results obtained during the implementation phase validate the system's potential to significantly contribute to sustainable agriculture by optimizing nutrient utilization and improving crop yields. User feedback has been instrumental in refining the system, fostering a continuous improvement cycle.</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2"/>
          <p:cNvSpPr txBox="1">
            <a:spLocks noGrp="1"/>
          </p:cNvSpPr>
          <p:nvPr>
            <p:ph type="title" idx="4294967295"/>
          </p:nvPr>
        </p:nvSpPr>
        <p:spPr>
          <a:xfrm>
            <a:off x="0" y="232920"/>
            <a:ext cx="12191760" cy="714600"/>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lvl="0" algn="ctr">
              <a:buClr>
                <a:srgbClr val="000000"/>
              </a:buClr>
              <a:buSzPts val="2800"/>
            </a:pPr>
            <a:r>
              <a:rPr lang="en-US" b="0" i="0" u="none" strike="noStrike" cap="none" dirty="0" smtClean="0">
                <a:solidFill>
                  <a:srgbClr val="FFFFFF"/>
                </a:solidFill>
                <a:latin typeface="Times New Roman"/>
                <a:ea typeface="Calibri"/>
                <a:cs typeface="Times New Roman"/>
                <a:sym typeface="Times New Roman"/>
              </a:rPr>
              <a:t>Literature Survey</a:t>
            </a:r>
            <a:endParaRPr b="0" i="0" u="none" strike="noStrike" cap="none" dirty="0">
              <a:solidFill>
                <a:srgbClr val="000000"/>
              </a:solidFill>
              <a:latin typeface="Calibri"/>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xmlns="" val="1832361929"/>
              </p:ext>
            </p:extLst>
          </p:nvPr>
        </p:nvGraphicFramePr>
        <p:xfrm>
          <a:off x="-1" y="928671"/>
          <a:ext cx="11668165" cy="5715038"/>
        </p:xfrm>
        <a:graphic>
          <a:graphicData uri="http://schemas.openxmlformats.org/drawingml/2006/table">
            <a:tbl>
              <a:tblPr firstRow="1" bandRow="1">
                <a:tableStyleId>{69012ECD-51FC-41F1-AA8D-1B2483CD663E}</a:tableStyleId>
              </a:tblPr>
              <a:tblGrid>
                <a:gridCol w="650147">
                  <a:extLst>
                    <a:ext uri="{9D8B030D-6E8A-4147-A177-3AD203B41FA5}">
                      <a16:colId xmlns="" xmlns:a16="http://schemas.microsoft.com/office/drawing/2014/main" val="720827713"/>
                    </a:ext>
                  </a:extLst>
                </a:gridCol>
                <a:gridCol w="1935213">
                  <a:extLst>
                    <a:ext uri="{9D8B030D-6E8A-4147-A177-3AD203B41FA5}">
                      <a16:colId xmlns="" xmlns:a16="http://schemas.microsoft.com/office/drawing/2014/main" val="566664756"/>
                    </a:ext>
                  </a:extLst>
                </a:gridCol>
                <a:gridCol w="2483236">
                  <a:extLst>
                    <a:ext uri="{9D8B030D-6E8A-4147-A177-3AD203B41FA5}">
                      <a16:colId xmlns="" xmlns:a16="http://schemas.microsoft.com/office/drawing/2014/main" val="2583442079"/>
                    </a:ext>
                  </a:extLst>
                </a:gridCol>
                <a:gridCol w="2134009">
                  <a:extLst>
                    <a:ext uri="{9D8B030D-6E8A-4147-A177-3AD203B41FA5}">
                      <a16:colId xmlns="" xmlns:a16="http://schemas.microsoft.com/office/drawing/2014/main" val="3053239561"/>
                    </a:ext>
                  </a:extLst>
                </a:gridCol>
                <a:gridCol w="1746891">
                  <a:extLst>
                    <a:ext uri="{9D8B030D-6E8A-4147-A177-3AD203B41FA5}">
                      <a16:colId xmlns="" xmlns:a16="http://schemas.microsoft.com/office/drawing/2014/main" val="2878787163"/>
                    </a:ext>
                  </a:extLst>
                </a:gridCol>
                <a:gridCol w="2718669">
                  <a:extLst>
                    <a:ext uri="{9D8B030D-6E8A-4147-A177-3AD203B41FA5}">
                      <a16:colId xmlns="" xmlns:a16="http://schemas.microsoft.com/office/drawing/2014/main" val="2465018948"/>
                    </a:ext>
                  </a:extLst>
                </a:gridCol>
              </a:tblGrid>
              <a:tr h="1049254">
                <a:tc>
                  <a:txBody>
                    <a:bodyPr/>
                    <a:lstStyle/>
                    <a:p>
                      <a:r>
                        <a:rPr lang="en-US" sz="1600" dirty="0">
                          <a:latin typeface="Times New Roman" panose="02020603050405020304" pitchFamily="18" charset="0"/>
                          <a:cs typeface="Times New Roman" panose="02020603050405020304" pitchFamily="18" charset="0"/>
                        </a:rPr>
                        <a:t>s.no</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Times New Roman" panose="02020603050405020304" pitchFamily="18" charset="0"/>
                          <a:cs typeface="Times New Roman" panose="02020603050405020304" pitchFamily="18" charset="0"/>
                        </a:rPr>
                        <a:t>Publisher/Journal</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Times New Roman" panose="02020603050405020304" pitchFamily="18" charset="0"/>
                          <a:cs typeface="Times New Roman" panose="02020603050405020304" pitchFamily="18" charset="0"/>
                        </a:rPr>
                        <a:t>Title</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Times New Roman" panose="02020603050405020304" pitchFamily="18" charset="0"/>
                          <a:cs typeface="Times New Roman" panose="02020603050405020304" pitchFamily="18" charset="0"/>
                        </a:rPr>
                        <a:t>Authors</a:t>
                      </a:r>
                      <a:r>
                        <a:rPr lang="en-US" sz="1600" baseline="0" dirty="0">
                          <a:latin typeface="Times New Roman" panose="02020603050405020304" pitchFamily="18" charset="0"/>
                          <a:cs typeface="Times New Roman" panose="02020603050405020304" pitchFamily="18" charset="0"/>
                        </a:rPr>
                        <a:t> Name</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Year of Publication</a:t>
                      </a:r>
                      <a:endParaRPr lang="en-IN" sz="16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Times New Roman" panose="02020603050405020304" pitchFamily="18" charset="0"/>
                          <a:cs typeface="Times New Roman" panose="02020603050405020304" pitchFamily="18" charset="0"/>
                        </a:rPr>
                        <a:t>Summary</a:t>
                      </a:r>
                      <a:r>
                        <a:rPr lang="en-US" sz="1600" baseline="0" dirty="0">
                          <a:latin typeface="Times New Roman" panose="02020603050405020304" pitchFamily="18" charset="0"/>
                          <a:cs typeface="Times New Roman" panose="02020603050405020304" pitchFamily="18" charset="0"/>
                        </a:rPr>
                        <a:t> of the paper</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3499334"/>
                  </a:ext>
                </a:extLst>
              </a:tr>
              <a:tr h="2680136">
                <a:tc>
                  <a:txBody>
                    <a:bodyPr/>
                    <a:lstStyle/>
                    <a:p>
                      <a:pPr algn="ctr"/>
                      <a:r>
                        <a:rPr lang="en-US" sz="1500" dirty="0">
                          <a:latin typeface="Times New Roman" panose="02020603050405020304" pitchFamily="18" charset="0"/>
                          <a:cs typeface="Times New Roman" panose="02020603050405020304" pitchFamily="18" charset="0"/>
                        </a:rPr>
                        <a:t> [1]</a:t>
                      </a:r>
                      <a:endParaRPr lang="en-IN" sz="15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l"/>
                      <a:r>
                        <a:rPr lang="es-ES" sz="1550" dirty="0" smtClean="0">
                          <a:latin typeface="Times New Roman" panose="02020603050405020304" pitchFamily="18" charset="0"/>
                          <a:cs typeface="Times New Roman" panose="02020603050405020304" pitchFamily="18" charset="0"/>
                        </a:rPr>
                        <a:t>International</a:t>
                      </a:r>
                      <a:r>
                        <a:rPr lang="es-ES" sz="1550" baseline="0" dirty="0" smtClean="0">
                          <a:latin typeface="Times New Roman" panose="02020603050405020304" pitchFamily="18" charset="0"/>
                          <a:cs typeface="Times New Roman" panose="02020603050405020304" pitchFamily="18" charset="0"/>
                        </a:rPr>
                        <a:t> </a:t>
                      </a:r>
                      <a:r>
                        <a:rPr lang="es-ES" sz="1550" baseline="0" dirty="0" err="1" smtClean="0">
                          <a:latin typeface="Times New Roman" panose="02020603050405020304" pitchFamily="18" charset="0"/>
                          <a:cs typeface="Times New Roman" panose="02020603050405020304" pitchFamily="18" charset="0"/>
                        </a:rPr>
                        <a:t>Journal</a:t>
                      </a:r>
                      <a:r>
                        <a:rPr lang="es-ES" sz="1550" baseline="0" dirty="0" smtClean="0">
                          <a:latin typeface="Times New Roman" panose="02020603050405020304" pitchFamily="18" charset="0"/>
                          <a:cs typeface="Times New Roman" panose="02020603050405020304" pitchFamily="18" charset="0"/>
                        </a:rPr>
                        <a:t> of </a:t>
                      </a:r>
                      <a:r>
                        <a:rPr lang="es-ES" sz="1550" baseline="0" dirty="0" err="1" smtClean="0">
                          <a:latin typeface="Times New Roman" panose="02020603050405020304" pitchFamily="18" charset="0"/>
                          <a:cs typeface="Times New Roman" panose="02020603050405020304" pitchFamily="18" charset="0"/>
                        </a:rPr>
                        <a:t>Recent</a:t>
                      </a:r>
                      <a:r>
                        <a:rPr lang="es-ES" sz="1550" baseline="0" dirty="0" smtClean="0">
                          <a:latin typeface="Times New Roman" panose="02020603050405020304" pitchFamily="18" charset="0"/>
                          <a:cs typeface="Times New Roman" panose="02020603050405020304" pitchFamily="18" charset="0"/>
                        </a:rPr>
                        <a:t> </a:t>
                      </a:r>
                      <a:r>
                        <a:rPr lang="es-ES" sz="1550" baseline="0" dirty="0" err="1" smtClean="0">
                          <a:latin typeface="Times New Roman" panose="02020603050405020304" pitchFamily="18" charset="0"/>
                          <a:cs typeface="Times New Roman" panose="02020603050405020304" pitchFamily="18" charset="0"/>
                        </a:rPr>
                        <a:t>Technology</a:t>
                      </a:r>
                      <a:r>
                        <a:rPr lang="es-ES" sz="1550" baseline="0" dirty="0" smtClean="0">
                          <a:latin typeface="Times New Roman" panose="02020603050405020304" pitchFamily="18" charset="0"/>
                          <a:cs typeface="Times New Roman" panose="02020603050405020304" pitchFamily="18" charset="0"/>
                        </a:rPr>
                        <a:t> and </a:t>
                      </a:r>
                      <a:r>
                        <a:rPr lang="es-ES" sz="1550" baseline="0" dirty="0" err="1" smtClean="0">
                          <a:latin typeface="Times New Roman" panose="02020603050405020304" pitchFamily="18" charset="0"/>
                          <a:cs typeface="Times New Roman" panose="02020603050405020304" pitchFamily="18" charset="0"/>
                        </a:rPr>
                        <a:t>Engineering</a:t>
                      </a:r>
                      <a:r>
                        <a:rPr lang="es-ES" sz="1550" baseline="0" dirty="0" smtClean="0">
                          <a:latin typeface="Times New Roman" panose="02020603050405020304" pitchFamily="18" charset="0"/>
                          <a:cs typeface="Times New Roman" panose="02020603050405020304" pitchFamily="18" charset="0"/>
                        </a:rPr>
                        <a:t> (IJRTE)</a:t>
                      </a:r>
                      <a:endParaRPr lang="en-IN" sz="155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l"/>
                      <a:r>
                        <a:rPr lang="en-US" sz="1500" dirty="0" smtClean="0">
                          <a:latin typeface="Times New Roman" panose="02020603050405020304" pitchFamily="18" charset="0"/>
                          <a:cs typeface="Times New Roman" panose="02020603050405020304" pitchFamily="18" charset="0"/>
                        </a:rPr>
                        <a:t>Machine</a:t>
                      </a:r>
                      <a:r>
                        <a:rPr lang="en-US" sz="1500" baseline="0" dirty="0" smtClean="0">
                          <a:latin typeface="Times New Roman" panose="02020603050405020304" pitchFamily="18" charset="0"/>
                          <a:cs typeface="Times New Roman" panose="02020603050405020304" pitchFamily="18" charset="0"/>
                        </a:rPr>
                        <a:t> Learning Based Nutrient Deficiency Detection in Crops.</a:t>
                      </a:r>
                      <a:endParaRPr lang="en-IN" sz="15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IN" sz="1500" dirty="0" smtClean="0">
                          <a:latin typeface="Times New Roman" panose="02020603050405020304" pitchFamily="18" charset="0"/>
                          <a:cs typeface="Times New Roman" panose="02020603050405020304" pitchFamily="18" charset="0"/>
                        </a:rPr>
                        <a:t>1.Amritha</a:t>
                      </a:r>
                      <a:r>
                        <a:rPr lang="en-IN" sz="1500" baseline="0" dirty="0" smtClean="0">
                          <a:latin typeface="Times New Roman" panose="02020603050405020304" pitchFamily="18" charset="0"/>
                          <a:cs typeface="Times New Roman" panose="02020603050405020304" pitchFamily="18" charset="0"/>
                        </a:rPr>
                        <a:t> T</a:t>
                      </a:r>
                      <a:endParaRPr lang="en-IN" sz="1500" dirty="0">
                        <a:latin typeface="Times New Roman" panose="02020603050405020304" pitchFamily="18" charset="0"/>
                        <a:cs typeface="Times New Roman" panose="02020603050405020304" pitchFamily="18" charset="0"/>
                      </a:endParaRPr>
                    </a:p>
                    <a:p>
                      <a:r>
                        <a:rPr lang="en-IN" sz="1500" dirty="0" smtClean="0">
                          <a:latin typeface="Times New Roman" panose="02020603050405020304" pitchFamily="18" charset="0"/>
                          <a:cs typeface="Times New Roman" panose="02020603050405020304" pitchFamily="18" charset="0"/>
                        </a:rPr>
                        <a:t>2.Gokulalakshmi</a:t>
                      </a:r>
                      <a:r>
                        <a:rPr lang="en-IN" sz="1500" baseline="0" dirty="0" smtClean="0">
                          <a:latin typeface="Times New Roman" panose="02020603050405020304" pitchFamily="18" charset="0"/>
                          <a:cs typeface="Times New Roman" panose="02020603050405020304" pitchFamily="18" charset="0"/>
                        </a:rPr>
                        <a:t> T</a:t>
                      </a:r>
                      <a:endParaRPr lang="en-IN" sz="1500" dirty="0">
                        <a:latin typeface="Times New Roman" panose="02020603050405020304" pitchFamily="18" charset="0"/>
                        <a:cs typeface="Times New Roman" panose="02020603050405020304" pitchFamily="18" charset="0"/>
                      </a:endParaRPr>
                    </a:p>
                    <a:p>
                      <a:r>
                        <a:rPr lang="en-IN" sz="1500" dirty="0" smtClean="0">
                          <a:latin typeface="Times New Roman" panose="02020603050405020304" pitchFamily="18" charset="0"/>
                          <a:cs typeface="Times New Roman" panose="02020603050405020304" pitchFamily="18" charset="0"/>
                        </a:rPr>
                        <a:t>3.Umamaheshwari</a:t>
                      </a:r>
                      <a:r>
                        <a:rPr lang="en-IN" sz="1500" baseline="0" dirty="0" smtClean="0">
                          <a:latin typeface="Times New Roman" panose="02020603050405020304" pitchFamily="18" charset="0"/>
                          <a:cs typeface="Times New Roman" panose="02020603050405020304" pitchFamily="18" charset="0"/>
                        </a:rPr>
                        <a:t> P</a:t>
                      </a:r>
                      <a:endParaRPr lang="en-IN" sz="1500" dirty="0">
                        <a:latin typeface="Times New Roman" panose="02020603050405020304" pitchFamily="18" charset="0"/>
                        <a:cs typeface="Times New Roman" panose="02020603050405020304" pitchFamily="18" charset="0"/>
                      </a:endParaRPr>
                    </a:p>
                    <a:p>
                      <a:r>
                        <a:rPr lang="en-IN" sz="1500" dirty="0" smtClean="0">
                          <a:latin typeface="Times New Roman" panose="02020603050405020304" pitchFamily="18" charset="0"/>
                          <a:cs typeface="Times New Roman" panose="02020603050405020304" pitchFamily="18" charset="0"/>
                        </a:rPr>
                        <a:t>4.T</a:t>
                      </a:r>
                      <a:r>
                        <a:rPr lang="en-IN" sz="1500" baseline="0" dirty="0" smtClean="0">
                          <a:latin typeface="Times New Roman" panose="02020603050405020304" pitchFamily="18" charset="0"/>
                          <a:cs typeface="Times New Roman" panose="02020603050405020304" pitchFamily="18" charset="0"/>
                        </a:rPr>
                        <a:t> </a:t>
                      </a:r>
                      <a:r>
                        <a:rPr lang="en-IN" sz="1500" baseline="0" dirty="0" err="1" smtClean="0">
                          <a:latin typeface="Times New Roman" panose="02020603050405020304" pitchFamily="18" charset="0"/>
                          <a:cs typeface="Times New Roman" panose="02020603050405020304" pitchFamily="18" charset="0"/>
                        </a:rPr>
                        <a:t>Rajasekar</a:t>
                      </a:r>
                      <a:endParaRPr lang="en-IN" sz="15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500" dirty="0" smtClean="0">
                          <a:latin typeface="Times New Roman" panose="02020603050405020304" pitchFamily="18" charset="0"/>
                          <a:cs typeface="Times New Roman" panose="02020603050405020304" pitchFamily="18" charset="0"/>
                        </a:rPr>
                        <a:t>2020</a:t>
                      </a:r>
                      <a:endParaRPr lang="en-IN" sz="15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IN" sz="1500" dirty="0" smtClean="0">
                          <a:latin typeface="Times New Roman" panose="02020603050405020304" pitchFamily="18" charset="0"/>
                          <a:cs typeface="Times New Roman" panose="02020603050405020304" pitchFamily="18" charset="0"/>
                        </a:rPr>
                        <a:t>This research</a:t>
                      </a:r>
                      <a:r>
                        <a:rPr lang="en-IN" sz="1500" baseline="0" dirty="0" smtClean="0">
                          <a:latin typeface="Times New Roman" panose="02020603050405020304" pitchFamily="18" charset="0"/>
                          <a:cs typeface="Times New Roman" panose="02020603050405020304" pitchFamily="18" charset="0"/>
                        </a:rPr>
                        <a:t> Machine Learning Based Nutrient deficit detection in crops attempts to create an automated robotic vehicle that identifies nutrient deficit in crops just by collecting </a:t>
                      </a:r>
                      <a:r>
                        <a:rPr lang="en-IN" sz="1500" dirty="0" smtClean="0">
                          <a:latin typeface="Times New Roman" panose="02020603050405020304" pitchFamily="18" charset="0"/>
                          <a:cs typeface="Times New Roman" panose="02020603050405020304" pitchFamily="18" charset="0"/>
                        </a:rPr>
                        <a:t> an image</a:t>
                      </a:r>
                      <a:r>
                        <a:rPr lang="en-IN" sz="1500" baseline="0" dirty="0" smtClean="0">
                          <a:latin typeface="Times New Roman" panose="02020603050405020304" pitchFamily="18" charset="0"/>
                          <a:cs typeface="Times New Roman" panose="02020603050405020304" pitchFamily="18" charset="0"/>
                        </a:rPr>
                        <a:t> of the crop plants leaves. </a:t>
                      </a:r>
                      <a:r>
                        <a:rPr lang="en-IN" sz="1500" baseline="0" dirty="0" smtClean="0">
                          <a:solidFill>
                            <a:srgbClr val="FF0000"/>
                          </a:solidFill>
                          <a:latin typeface="Times New Roman" panose="02020603050405020304" pitchFamily="18" charset="0"/>
                          <a:cs typeface="Times New Roman" panose="02020603050405020304" pitchFamily="18" charset="0"/>
                        </a:rPr>
                        <a:t>The captured images is then processed by using the </a:t>
                      </a:r>
                      <a:r>
                        <a:rPr lang="en-IN" sz="1500" baseline="0" dirty="0" err="1" smtClean="0">
                          <a:solidFill>
                            <a:srgbClr val="FF0000"/>
                          </a:solidFill>
                          <a:latin typeface="Times New Roman" panose="02020603050405020304" pitchFamily="18" charset="0"/>
                          <a:cs typeface="Times New Roman" panose="02020603050405020304" pitchFamily="18" charset="0"/>
                        </a:rPr>
                        <a:t>convolutional</a:t>
                      </a:r>
                      <a:r>
                        <a:rPr lang="en-IN" sz="1500" baseline="0" dirty="0" smtClean="0">
                          <a:solidFill>
                            <a:srgbClr val="FF0000"/>
                          </a:solidFill>
                          <a:latin typeface="Times New Roman" panose="02020603050405020304" pitchFamily="18" charset="0"/>
                          <a:cs typeface="Times New Roman" panose="02020603050405020304" pitchFamily="18" charset="0"/>
                        </a:rPr>
                        <a:t> neural networks (CNN).</a:t>
                      </a:r>
                      <a:endParaRPr lang="en-IN" sz="15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1547577701"/>
                  </a:ext>
                </a:extLst>
              </a:tr>
              <a:tr h="1985648">
                <a:tc gridSpan="6">
                  <a:txBody>
                    <a:bodyPr/>
                    <a:lstStyle/>
                    <a:p>
                      <a:pPr algn="ctr"/>
                      <a:endParaRPr lang="en-IN" sz="1500" dirty="0">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pPr algn="l"/>
                      <a:endParaRPr lang="en-IN" sz="15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pPr algn="l"/>
                      <a:endParaRPr lang="en-IN" sz="15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en-IN" sz="15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pPr algn="ctr"/>
                      <a:endParaRPr lang="en-IN" sz="15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IN" sz="15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10002"/>
                  </a:ext>
                </a:extLst>
              </a:tr>
            </a:tbl>
          </a:graphicData>
        </a:graphic>
      </p:graphicFrame>
      <p:sp>
        <p:nvSpPr>
          <p:cNvPr id="5" name="Rectangle 4"/>
          <p:cNvSpPr/>
          <p:nvPr/>
        </p:nvSpPr>
        <p:spPr>
          <a:xfrm rot="16200000">
            <a:off x="10707983" y="2108494"/>
            <a:ext cx="2467069" cy="456972"/>
          </a:xfrm>
          <a:prstGeom prst="rect">
            <a:avLst/>
          </a:prstGeom>
          <a:solidFill>
            <a:schemeClr val="accent2">
              <a:lumMod val="60000"/>
              <a:lumOff val="40000"/>
            </a:schemeClr>
          </a:solidFill>
          <a:ln>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500" dirty="0">
                <a:latin typeface="Times New Roman" panose="02020603050405020304" pitchFamily="18" charset="0"/>
                <a:cs typeface="Times New Roman" panose="02020603050405020304" pitchFamily="18" charset="0"/>
              </a:rPr>
              <a:t>Additional </a:t>
            </a:r>
            <a:r>
              <a:rPr lang="en-US" sz="1500" dirty="0">
                <a:solidFill>
                  <a:schemeClr val="tx1"/>
                </a:solidFill>
                <a:latin typeface="Times New Roman" panose="02020603050405020304" pitchFamily="18" charset="0"/>
                <a:cs typeface="Times New Roman" panose="02020603050405020304" pitchFamily="18" charset="0"/>
              </a:rPr>
              <a:t>Summary</a:t>
            </a:r>
            <a:endParaRPr lang="en-IN" sz="1500" dirty="0">
              <a:solidFill>
                <a:schemeClr val="tx1"/>
              </a:solidFill>
              <a:latin typeface="Times New Roman" panose="02020603050405020304" pitchFamily="18" charset="0"/>
              <a:cs typeface="Times New Roman" panose="02020603050405020304"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1331633882"/>
              </p:ext>
            </p:extLst>
          </p:nvPr>
        </p:nvGraphicFramePr>
        <p:xfrm>
          <a:off x="12192000" y="1103445"/>
          <a:ext cx="6829043" cy="2452357"/>
        </p:xfrm>
        <a:graphic>
          <a:graphicData uri="http://schemas.openxmlformats.org/drawingml/2006/table">
            <a:tbl>
              <a:tblPr firstRow="1" bandRow="1">
                <a:tableStyleId>{5C22544A-7EE6-4342-B048-85BDC9FD1C3A}</a:tableStyleId>
              </a:tblPr>
              <a:tblGrid>
                <a:gridCol w="2525605">
                  <a:extLst>
                    <a:ext uri="{9D8B030D-6E8A-4147-A177-3AD203B41FA5}">
                      <a16:colId xmlns="" xmlns:a16="http://schemas.microsoft.com/office/drawing/2014/main" val="4111305687"/>
                    </a:ext>
                  </a:extLst>
                </a:gridCol>
                <a:gridCol w="2066100">
                  <a:extLst>
                    <a:ext uri="{9D8B030D-6E8A-4147-A177-3AD203B41FA5}">
                      <a16:colId xmlns="" xmlns:a16="http://schemas.microsoft.com/office/drawing/2014/main" val="135340123"/>
                    </a:ext>
                  </a:extLst>
                </a:gridCol>
                <a:gridCol w="2237338">
                  <a:extLst>
                    <a:ext uri="{9D8B030D-6E8A-4147-A177-3AD203B41FA5}">
                      <a16:colId xmlns="" xmlns:a16="http://schemas.microsoft.com/office/drawing/2014/main" val="846758422"/>
                    </a:ext>
                  </a:extLst>
                </a:gridCol>
              </a:tblGrid>
              <a:tr h="346396">
                <a:tc>
                  <a:txBody>
                    <a:bodyPr/>
                    <a:lstStyle/>
                    <a:p>
                      <a:pPr algn="ctr"/>
                      <a:r>
                        <a:rPr lang="en-US" sz="1500" baseline="0" dirty="0">
                          <a:latin typeface="Times New Roman" panose="02020603050405020304" pitchFamily="18" charset="0"/>
                          <a:cs typeface="Times New Roman" panose="02020603050405020304" pitchFamily="18" charset="0"/>
                        </a:rPr>
                        <a:t>Algorithms</a:t>
                      </a:r>
                      <a:endParaRPr lang="en-IN" sz="1500" baseline="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aseline="0" dirty="0">
                          <a:latin typeface="Times New Roman" panose="02020603050405020304" pitchFamily="18" charset="0"/>
                          <a:cs typeface="Times New Roman" panose="02020603050405020304" pitchFamily="18" charset="0"/>
                        </a:rPr>
                        <a:t>      </a:t>
                      </a:r>
                      <a:r>
                        <a:rPr lang="en-US" sz="1500" baseline="0" dirty="0" err="1">
                          <a:latin typeface="Times New Roman" panose="02020603050405020304" pitchFamily="18" charset="0"/>
                          <a:cs typeface="Times New Roman" panose="02020603050405020304" pitchFamily="18" charset="0"/>
                        </a:rPr>
                        <a:t>DataSets</a:t>
                      </a:r>
                      <a:endParaRPr lang="en-IN" sz="1500" baseline="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aseline="0" dirty="0">
                          <a:latin typeface="Times New Roman" panose="02020603050405020304" pitchFamily="18" charset="0"/>
                          <a:cs typeface="Times New Roman" panose="02020603050405020304" pitchFamily="18" charset="0"/>
                        </a:rPr>
                        <a:t>Improvements</a:t>
                      </a:r>
                      <a:endParaRPr lang="en-IN" sz="1500" baseline="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378010582"/>
                  </a:ext>
                </a:extLst>
              </a:tr>
              <a:tr h="2105961">
                <a:tc>
                  <a:txBody>
                    <a:bodyPr/>
                    <a:lstStyle/>
                    <a:p>
                      <a:r>
                        <a:rPr lang="en-US" sz="1500" baseline="0" dirty="0" smtClean="0">
                          <a:latin typeface="Times New Roman" panose="02020603050405020304" pitchFamily="18" charset="0"/>
                          <a:cs typeface="Times New Roman" panose="02020603050405020304" pitchFamily="18" charset="0"/>
                        </a:rPr>
                        <a:t>CNN model along with Canny operator.</a:t>
                      </a:r>
                      <a:endParaRPr lang="en-US" sz="1500" baseline="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aseline="0" dirty="0">
                          <a:latin typeface="Times New Roman" panose="02020603050405020304" pitchFamily="18" charset="0"/>
                          <a:cs typeface="Times New Roman" panose="02020603050405020304" pitchFamily="18" charset="0"/>
                        </a:rPr>
                        <a:t>---</a:t>
                      </a:r>
                      <a:endParaRPr lang="en-IN" sz="1500" baseline="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500" baseline="0" dirty="0" smtClean="0">
                          <a:latin typeface="Times New Roman" panose="02020603050405020304" pitchFamily="18" charset="0"/>
                          <a:cs typeface="Times New Roman" panose="02020603050405020304" pitchFamily="18" charset="0"/>
                        </a:rPr>
                        <a:t>The amount of fertilizer for the corresponding nutrient deficiency is also displayed. Thus, entire agricultural work can be integrated in a single system.</a:t>
                      </a:r>
                      <a:endParaRPr lang="en-IN" sz="1500" baseline="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554693707"/>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1458 -0.00115 L -0.59909 0.00324 " pathEditMode="relative" rAng="0" ptsTypes="AA">
                                      <p:cBhvr>
                                        <p:cTn id="6" dur="2000" fill="hold"/>
                                        <p:tgtEl>
                                          <p:spTgt spid="6"/>
                                        </p:tgtEl>
                                        <p:attrNameLst>
                                          <p:attrName>ppt_x</p:attrName>
                                          <p:attrName>ppt_y</p:attrName>
                                        </p:attrNameLst>
                                      </p:cBhvr>
                                      <p:rCtr x="-30690"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0;p32"/>
          <p:cNvSpPr txBox="1">
            <a:spLocks noGrp="1"/>
          </p:cNvSpPr>
          <p:nvPr>
            <p:ph type="title"/>
          </p:nvPr>
        </p:nvSpPr>
        <p:spPr>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lvl="0" algn="ctr">
              <a:buClr>
                <a:srgbClr val="000000"/>
              </a:buClr>
              <a:buSzPts val="2800"/>
            </a:pPr>
            <a:r>
              <a:rPr lang="en-US" dirty="0" smtClean="0">
                <a:solidFill>
                  <a:schemeClr val="bg1"/>
                </a:solidFill>
                <a:latin typeface="Times New Roman"/>
                <a:ea typeface="Calibri"/>
                <a:cs typeface="Times New Roman"/>
                <a:sym typeface="Times New Roman"/>
              </a:rPr>
              <a:t>Research Paper</a:t>
            </a:r>
            <a:endParaRPr b="0" i="0" u="none" strike="noStrike" cap="none" dirty="0">
              <a:solidFill>
                <a:srgbClr val="000000"/>
              </a:solidFill>
              <a:latin typeface="Calibri"/>
              <a:ea typeface="Calibri"/>
              <a:cs typeface="Calibri"/>
              <a:sym typeface="Calibri"/>
            </a:endParaRPr>
          </a:p>
        </p:txBody>
      </p:sp>
      <p:sp>
        <p:nvSpPr>
          <p:cNvPr id="8" name="Text Placeholder 7"/>
          <p:cNvSpPr>
            <a:spLocks noGrp="1"/>
          </p:cNvSpPr>
          <p:nvPr>
            <p:ph type="body" idx="1"/>
          </p:nvPr>
        </p:nvSpPr>
        <p:spPr>
          <a:xfrm>
            <a:off x="0" y="1000108"/>
            <a:ext cx="11525288" cy="5634648"/>
          </a:xfrm>
        </p:spPr>
        <p:txBody>
          <a:bodyPr/>
          <a:lstStyle/>
          <a:p>
            <a:pPr>
              <a:buNone/>
            </a:pPr>
            <a:endParaRPr lang="en-US" dirty="0" smtClean="0">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
        <p:nvSpPr>
          <p:cNvPr id="6" name="Rectangle 5"/>
          <p:cNvSpPr/>
          <p:nvPr/>
        </p:nvSpPr>
        <p:spPr>
          <a:xfrm>
            <a:off x="523836" y="1285860"/>
            <a:ext cx="2688365" cy="480131"/>
          </a:xfrm>
          <a:prstGeom prst="rect">
            <a:avLst/>
          </a:prstGeom>
        </p:spPr>
        <p:txBody>
          <a:bodyPr wrap="none">
            <a:spAutoFit/>
          </a:bodyPr>
          <a:lstStyle/>
          <a:p>
            <a:pPr algn="just">
              <a:lnSpc>
                <a:spcPct val="90000"/>
              </a:lnSpc>
              <a:spcBef>
                <a:spcPts val="1001"/>
              </a:spcBef>
              <a:buFont typeface="Wingdings" panose="05000000000000000000" pitchFamily="2" charset="2"/>
              <a:buChar char="Ø"/>
              <a:tabLst>
                <a:tab pos="0" algn="l"/>
              </a:tabLst>
            </a:pPr>
            <a:r>
              <a:rPr lang="en-US" sz="2800" spc="-1" dirty="0" smtClean="0">
                <a:latin typeface="Times New Roman"/>
                <a:hlinkClick r:id="rId2" action="ppaction://hlinkfile"/>
              </a:rPr>
              <a:t>Research Paper</a:t>
            </a:r>
            <a:endParaRPr lang="en-US" sz="2800" spc="-1" dirty="0">
              <a:latin typeface="Times New Roman"/>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0;p32"/>
          <p:cNvSpPr txBox="1">
            <a:spLocks noGrp="1"/>
          </p:cNvSpPr>
          <p:nvPr>
            <p:ph type="title"/>
          </p:nvPr>
        </p:nvSpPr>
        <p:spPr>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lvl="0" algn="ctr">
              <a:buClr>
                <a:srgbClr val="000000"/>
              </a:buClr>
              <a:buSzPts val="2800"/>
            </a:pPr>
            <a:r>
              <a:rPr lang="en-US" b="0" i="0" u="none" strike="noStrike" cap="none" dirty="0" smtClean="0">
                <a:solidFill>
                  <a:schemeClr val="bg1"/>
                </a:solidFill>
                <a:latin typeface="Times New Roman"/>
                <a:ea typeface="Calibri"/>
                <a:cs typeface="Times New Roman"/>
                <a:sym typeface="Times New Roman"/>
              </a:rPr>
              <a:t>Certifications</a:t>
            </a:r>
            <a:endParaRPr b="0" i="0" u="none" strike="noStrike" cap="none" dirty="0">
              <a:solidFill>
                <a:srgbClr val="000000"/>
              </a:solidFill>
              <a:latin typeface="Calibri"/>
              <a:ea typeface="Calibri"/>
              <a:cs typeface="Calibri"/>
              <a:sym typeface="Calibri"/>
            </a:endParaRPr>
          </a:p>
        </p:txBody>
      </p:sp>
      <p:sp>
        <p:nvSpPr>
          <p:cNvPr id="8" name="Text Placeholder 7"/>
          <p:cNvSpPr>
            <a:spLocks noGrp="1"/>
          </p:cNvSpPr>
          <p:nvPr>
            <p:ph type="body" idx="1"/>
          </p:nvPr>
        </p:nvSpPr>
        <p:spPr>
          <a:xfrm>
            <a:off x="0" y="1000108"/>
            <a:ext cx="11525288" cy="5634648"/>
          </a:xfrm>
        </p:spPr>
        <p:txBody>
          <a:bodyPr/>
          <a:lstStyle/>
          <a:p>
            <a:pPr>
              <a:buNone/>
            </a:pPr>
            <a:endParaRPr lang="en-US" dirty="0" smtClean="0">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pic>
        <p:nvPicPr>
          <p:cNvPr id="3074" name="Picture 2" descr="C:\Users\USER\Downloads\WhatsApp Image 2024-04-05 at 5.26.05 PM.jpeg"/>
          <p:cNvPicPr>
            <a:picLocks noChangeAspect="1" noChangeArrowheads="1"/>
          </p:cNvPicPr>
          <p:nvPr/>
        </p:nvPicPr>
        <p:blipFill>
          <a:blip r:embed="rId2"/>
          <a:srcRect/>
          <a:stretch>
            <a:fillRect/>
          </a:stretch>
        </p:blipFill>
        <p:spPr bwMode="auto">
          <a:xfrm rot="16200000">
            <a:off x="3124188" y="-1814558"/>
            <a:ext cx="5300682" cy="11215766"/>
          </a:xfrm>
          <a:prstGeom prst="rect">
            <a:avLst/>
          </a:prstGeom>
          <a:noFill/>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0;p32"/>
          <p:cNvSpPr txBox="1">
            <a:spLocks noGrp="1"/>
          </p:cNvSpPr>
          <p:nvPr>
            <p:ph type="title"/>
          </p:nvPr>
        </p:nvSpPr>
        <p:spPr>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lvl="0" algn="ctr">
              <a:buClr>
                <a:srgbClr val="000000"/>
              </a:buClr>
              <a:buSzPts val="2800"/>
            </a:pPr>
            <a:r>
              <a:rPr lang="en-US" b="0" i="0" u="none" strike="noStrike" cap="none" dirty="0" smtClean="0">
                <a:solidFill>
                  <a:schemeClr val="bg1"/>
                </a:solidFill>
                <a:latin typeface="Times New Roman"/>
                <a:ea typeface="Calibri"/>
                <a:cs typeface="Times New Roman"/>
                <a:sym typeface="Times New Roman"/>
              </a:rPr>
              <a:t>Certifications</a:t>
            </a:r>
            <a:endParaRPr b="0" i="0" u="none" strike="noStrike" cap="none" dirty="0">
              <a:solidFill>
                <a:srgbClr val="000000"/>
              </a:solidFill>
              <a:latin typeface="Calibri"/>
              <a:ea typeface="Calibri"/>
              <a:cs typeface="Calibri"/>
              <a:sym typeface="Calibri"/>
            </a:endParaRPr>
          </a:p>
        </p:txBody>
      </p:sp>
      <p:sp>
        <p:nvSpPr>
          <p:cNvPr id="8" name="Text Placeholder 7"/>
          <p:cNvSpPr>
            <a:spLocks noGrp="1"/>
          </p:cNvSpPr>
          <p:nvPr>
            <p:ph type="body" idx="1"/>
          </p:nvPr>
        </p:nvSpPr>
        <p:spPr>
          <a:xfrm>
            <a:off x="0" y="1000108"/>
            <a:ext cx="11525288" cy="5634648"/>
          </a:xfrm>
        </p:spPr>
        <p:txBody>
          <a:bodyPr/>
          <a:lstStyle/>
          <a:p>
            <a:pPr>
              <a:buNone/>
            </a:pPr>
            <a:endParaRPr lang="en-US" dirty="0" smtClean="0">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pic>
        <p:nvPicPr>
          <p:cNvPr id="4098" name="Picture 2" descr="C:\Users\USER\Downloads\WhatsApp Image 2024-04-06 at 10.41.08 PM.jpeg"/>
          <p:cNvPicPr>
            <a:picLocks noChangeAspect="1" noChangeArrowheads="1"/>
          </p:cNvPicPr>
          <p:nvPr/>
        </p:nvPicPr>
        <p:blipFill>
          <a:blip r:embed="rId2"/>
          <a:srcRect/>
          <a:stretch>
            <a:fillRect/>
          </a:stretch>
        </p:blipFill>
        <p:spPr bwMode="auto">
          <a:xfrm rot="16200000">
            <a:off x="3064656" y="-1888360"/>
            <a:ext cx="5419746" cy="11215766"/>
          </a:xfrm>
          <a:prstGeom prst="rect">
            <a:avLst/>
          </a:prstGeom>
          <a:noFill/>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0;p32"/>
          <p:cNvSpPr txBox="1">
            <a:spLocks noGrp="1"/>
          </p:cNvSpPr>
          <p:nvPr>
            <p:ph type="title"/>
          </p:nvPr>
        </p:nvSpPr>
        <p:spPr>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lvl="0" algn="ctr">
              <a:buClr>
                <a:srgbClr val="000000"/>
              </a:buClr>
              <a:buSzPts val="2800"/>
            </a:pPr>
            <a:r>
              <a:rPr lang="en-US" b="0" i="0" u="none" strike="noStrike" cap="none" dirty="0" smtClean="0">
                <a:solidFill>
                  <a:schemeClr val="bg1"/>
                </a:solidFill>
                <a:latin typeface="Times New Roman"/>
                <a:ea typeface="Calibri"/>
                <a:cs typeface="Times New Roman"/>
                <a:sym typeface="Times New Roman"/>
              </a:rPr>
              <a:t>Certifications</a:t>
            </a:r>
            <a:endParaRPr b="0" i="0" u="none" strike="noStrike" cap="none" dirty="0">
              <a:solidFill>
                <a:srgbClr val="000000"/>
              </a:solidFill>
              <a:latin typeface="Calibri"/>
              <a:ea typeface="Calibri"/>
              <a:cs typeface="Calibri"/>
              <a:sym typeface="Calibri"/>
            </a:endParaRPr>
          </a:p>
        </p:txBody>
      </p:sp>
      <p:sp>
        <p:nvSpPr>
          <p:cNvPr id="8" name="Text Placeholder 7"/>
          <p:cNvSpPr>
            <a:spLocks noGrp="1"/>
          </p:cNvSpPr>
          <p:nvPr>
            <p:ph type="body" idx="1"/>
          </p:nvPr>
        </p:nvSpPr>
        <p:spPr>
          <a:xfrm>
            <a:off x="0" y="1000108"/>
            <a:ext cx="11525288" cy="5634648"/>
          </a:xfrm>
        </p:spPr>
        <p:txBody>
          <a:bodyPr/>
          <a:lstStyle/>
          <a:p>
            <a:pPr>
              <a:buNone/>
            </a:pPr>
            <a:endParaRPr lang="en-US" dirty="0" smtClean="0">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pic>
        <p:nvPicPr>
          <p:cNvPr id="5122" name="Picture 2" descr="C:\Users\USER\Downloads\WhatsApp Image 2024-04-06 at 10.41.45 PM.jpeg"/>
          <p:cNvPicPr>
            <a:picLocks noChangeAspect="1" noChangeArrowheads="1"/>
          </p:cNvPicPr>
          <p:nvPr/>
        </p:nvPicPr>
        <p:blipFill>
          <a:blip r:embed="rId2"/>
          <a:srcRect/>
          <a:stretch>
            <a:fillRect/>
          </a:stretch>
        </p:blipFill>
        <p:spPr bwMode="auto">
          <a:xfrm rot="16200000">
            <a:off x="3090056" y="-1862960"/>
            <a:ext cx="5440384" cy="11287204"/>
          </a:xfrm>
          <a:prstGeom prst="rect">
            <a:avLst/>
          </a:prstGeom>
          <a:noFill/>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0;p32"/>
          <p:cNvSpPr txBox="1">
            <a:spLocks noGrp="1"/>
          </p:cNvSpPr>
          <p:nvPr>
            <p:ph type="title"/>
          </p:nvPr>
        </p:nvSpPr>
        <p:spPr>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lvl="0" algn="ctr">
              <a:buClr>
                <a:srgbClr val="000000"/>
              </a:buClr>
              <a:buSzPts val="2800"/>
            </a:pPr>
            <a:r>
              <a:rPr lang="en-US" b="0" i="0" u="none" strike="noStrike" cap="none" dirty="0" smtClean="0">
                <a:solidFill>
                  <a:schemeClr val="bg1"/>
                </a:solidFill>
                <a:latin typeface="Times New Roman"/>
                <a:ea typeface="Calibri"/>
                <a:cs typeface="Times New Roman"/>
                <a:sym typeface="Times New Roman"/>
              </a:rPr>
              <a:t>Certifications</a:t>
            </a:r>
            <a:endParaRPr b="0" i="0" u="none" strike="noStrike" cap="none" dirty="0">
              <a:solidFill>
                <a:srgbClr val="000000"/>
              </a:solidFill>
              <a:latin typeface="Calibri"/>
              <a:ea typeface="Calibri"/>
              <a:cs typeface="Calibri"/>
              <a:sym typeface="Calibri"/>
            </a:endParaRPr>
          </a:p>
        </p:txBody>
      </p:sp>
      <p:sp>
        <p:nvSpPr>
          <p:cNvPr id="8" name="Text Placeholder 7"/>
          <p:cNvSpPr>
            <a:spLocks noGrp="1"/>
          </p:cNvSpPr>
          <p:nvPr>
            <p:ph type="body" idx="1"/>
          </p:nvPr>
        </p:nvSpPr>
        <p:spPr>
          <a:xfrm>
            <a:off x="0" y="1000108"/>
            <a:ext cx="11525288" cy="5634648"/>
          </a:xfrm>
        </p:spPr>
        <p:txBody>
          <a:bodyPr/>
          <a:lstStyle/>
          <a:p>
            <a:pPr>
              <a:buNone/>
            </a:pPr>
            <a:endParaRPr lang="en-US" dirty="0" smtClean="0">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pic>
        <p:nvPicPr>
          <p:cNvPr id="6146" name="Picture 2" descr="C:\Users\USER\Downloads\WhatsApp Image 2024-04-06 at 10.42.23 PM.jpeg"/>
          <p:cNvPicPr>
            <a:picLocks noChangeAspect="1" noChangeArrowheads="1"/>
          </p:cNvPicPr>
          <p:nvPr/>
        </p:nvPicPr>
        <p:blipFill>
          <a:blip r:embed="rId2"/>
          <a:srcRect/>
          <a:stretch>
            <a:fillRect/>
          </a:stretch>
        </p:blipFill>
        <p:spPr bwMode="auto">
          <a:xfrm rot="16200000">
            <a:off x="3096406" y="-1928048"/>
            <a:ext cx="5356246" cy="11358642"/>
          </a:xfrm>
          <a:prstGeom prst="rect">
            <a:avLst/>
          </a:prstGeom>
          <a:noFill/>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0;p32"/>
          <p:cNvSpPr txBox="1">
            <a:spLocks noGrp="1"/>
          </p:cNvSpPr>
          <p:nvPr>
            <p:ph type="title"/>
          </p:nvPr>
        </p:nvSpPr>
        <p:spPr>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lvl="0" algn="ctr">
              <a:buClr>
                <a:srgbClr val="000000"/>
              </a:buClr>
              <a:buSzPts val="2800"/>
            </a:pPr>
            <a:r>
              <a:rPr lang="en-US" b="0" i="0" u="none" strike="noStrike" cap="none" dirty="0" smtClean="0">
                <a:solidFill>
                  <a:schemeClr val="bg1"/>
                </a:solidFill>
                <a:latin typeface="Times New Roman"/>
                <a:ea typeface="Calibri"/>
                <a:cs typeface="Times New Roman"/>
                <a:sym typeface="Times New Roman"/>
              </a:rPr>
              <a:t>Certifications</a:t>
            </a:r>
            <a:endParaRPr b="0" i="0" u="none" strike="noStrike" cap="none" dirty="0">
              <a:solidFill>
                <a:srgbClr val="000000"/>
              </a:solidFill>
              <a:latin typeface="Calibri"/>
              <a:ea typeface="Calibri"/>
              <a:cs typeface="Calibri"/>
              <a:sym typeface="Calibri"/>
            </a:endParaRPr>
          </a:p>
        </p:txBody>
      </p:sp>
      <p:sp>
        <p:nvSpPr>
          <p:cNvPr id="8" name="Text Placeholder 7"/>
          <p:cNvSpPr>
            <a:spLocks noGrp="1"/>
          </p:cNvSpPr>
          <p:nvPr>
            <p:ph type="body" idx="1"/>
          </p:nvPr>
        </p:nvSpPr>
        <p:spPr>
          <a:xfrm>
            <a:off x="0" y="1000108"/>
            <a:ext cx="11525288" cy="5634648"/>
          </a:xfrm>
        </p:spPr>
        <p:txBody>
          <a:bodyPr/>
          <a:lstStyle/>
          <a:p>
            <a:pPr>
              <a:buNone/>
            </a:pPr>
            <a:endParaRPr lang="en-US" dirty="0" smtClean="0">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pic>
        <p:nvPicPr>
          <p:cNvPr id="7170" name="Picture 2" descr="C:\Users\USER\Downloads\WhatsApp Image 2024-04-06 at 10.43.05 PM.jpeg"/>
          <p:cNvPicPr>
            <a:picLocks noChangeAspect="1" noChangeArrowheads="1"/>
          </p:cNvPicPr>
          <p:nvPr/>
        </p:nvPicPr>
        <p:blipFill>
          <a:blip r:embed="rId2"/>
          <a:srcRect/>
          <a:stretch>
            <a:fillRect/>
          </a:stretch>
        </p:blipFill>
        <p:spPr bwMode="auto">
          <a:xfrm rot="16200000">
            <a:off x="3084500" y="-1939954"/>
            <a:ext cx="5451496" cy="11287204"/>
          </a:xfrm>
          <a:prstGeom prst="rect">
            <a:avLst/>
          </a:prstGeom>
          <a:noFill/>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5"/>
          <p:cNvSpPr txBox="1">
            <a:spLocks noGrp="1"/>
          </p:cNvSpPr>
          <p:nvPr>
            <p:ph type="title" idx="4294967295"/>
          </p:nvPr>
        </p:nvSpPr>
        <p:spPr>
          <a:xfrm>
            <a:off x="0" y="232920"/>
            <a:ext cx="12191760" cy="714600"/>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marR="0" lvl="0" indent="0" algn="ctr" rtl="0">
              <a:lnSpc>
                <a:spcPct val="90000"/>
              </a:lnSpc>
              <a:spcBef>
                <a:spcPts val="0"/>
              </a:spcBef>
              <a:spcAft>
                <a:spcPts val="0"/>
              </a:spcAft>
              <a:buClr>
                <a:srgbClr val="FFFFFF"/>
              </a:buClr>
              <a:buSzPts val="4400"/>
              <a:buFont typeface="Times New Roman"/>
              <a:buNone/>
            </a:pPr>
            <a:r>
              <a:rPr lang="en-US" sz="4400" b="0" i="0" u="none" strike="noStrike" cap="none">
                <a:solidFill>
                  <a:srgbClr val="FFFFFF"/>
                </a:solidFill>
                <a:latin typeface="Times New Roman"/>
                <a:ea typeface="Times New Roman"/>
                <a:cs typeface="Times New Roman"/>
                <a:sym typeface="Times New Roman"/>
              </a:rPr>
              <a:t> References</a:t>
            </a:r>
            <a:endParaRPr sz="4400" b="0" i="0" u="none" strike="noStrike" cap="none">
              <a:solidFill>
                <a:srgbClr val="000000"/>
              </a:solidFill>
              <a:latin typeface="Calibri"/>
              <a:ea typeface="Calibri"/>
              <a:cs typeface="Calibri"/>
              <a:sym typeface="Calibri"/>
            </a:endParaRPr>
          </a:p>
        </p:txBody>
      </p:sp>
      <p:sp>
        <p:nvSpPr>
          <p:cNvPr id="179" name="Google Shape;179;p35"/>
          <p:cNvSpPr txBox="1">
            <a:spLocks noGrp="1"/>
          </p:cNvSpPr>
          <p:nvPr>
            <p:ph type="body" idx="4294967295"/>
          </p:nvPr>
        </p:nvSpPr>
        <p:spPr>
          <a:xfrm>
            <a:off x="199440" y="1097280"/>
            <a:ext cx="11778840" cy="5394600"/>
          </a:xfrm>
          <a:prstGeom prst="rect">
            <a:avLst/>
          </a:prstGeom>
          <a:noFill/>
          <a:ln>
            <a:noFill/>
          </a:ln>
        </p:spPr>
        <p:txBody>
          <a:bodyPr spcFirstLastPara="1" wrap="square" lIns="91425" tIns="45700" rIns="91425" bIns="45700" anchor="t" anchorCtr="0">
            <a:noAutofit/>
          </a:bodyPr>
          <a:lstStyle/>
          <a:p>
            <a:pPr marL="0" marR="0" lvl="0" indent="0" algn="just" rtl="0">
              <a:lnSpc>
                <a:spcPct val="90000"/>
              </a:lnSpc>
              <a:spcBef>
                <a:spcPts val="0"/>
              </a:spcBef>
              <a:spcAft>
                <a:spcPts val="0"/>
              </a:spcAft>
              <a:buClr>
                <a:srgbClr val="000000"/>
              </a:buClr>
              <a:buSzPts val="2800"/>
              <a:buNone/>
            </a:pPr>
            <a:r>
              <a:rPr lang="en-US" sz="2800" b="0" i="0" u="none" strike="noStrike" cap="none" dirty="0">
                <a:solidFill>
                  <a:srgbClr val="000000"/>
                </a:solidFill>
                <a:latin typeface="Times New Roman"/>
                <a:ea typeface="Times New Roman"/>
                <a:cs typeface="Times New Roman"/>
                <a:sym typeface="Times New Roman"/>
              </a:rPr>
              <a:t>[1</a:t>
            </a:r>
            <a:r>
              <a:rPr lang="en-US" sz="2800" b="0" i="0" u="none" strike="noStrike" cap="none" dirty="0" smtClean="0">
                <a:solidFill>
                  <a:srgbClr val="000000"/>
                </a:solidFill>
                <a:latin typeface="Times New Roman"/>
                <a:ea typeface="Times New Roman"/>
                <a:cs typeface="Times New Roman"/>
                <a:sym typeface="Times New Roman"/>
              </a:rPr>
              <a:t>].</a:t>
            </a:r>
            <a:r>
              <a:rPr lang="en-US" dirty="0" err="1" smtClean="0">
                <a:solidFill>
                  <a:srgbClr val="000000"/>
                </a:solidFill>
                <a:latin typeface="Times New Roman"/>
                <a:ea typeface="Times New Roman"/>
                <a:cs typeface="Times New Roman"/>
                <a:sym typeface="Times New Roman"/>
              </a:rPr>
              <a:t>Amritha</a:t>
            </a:r>
            <a:r>
              <a:rPr lang="en-US" dirty="0" smtClean="0">
                <a:solidFill>
                  <a:srgbClr val="000000"/>
                </a:solidFill>
                <a:latin typeface="Times New Roman"/>
                <a:ea typeface="Times New Roman"/>
                <a:cs typeface="Times New Roman"/>
                <a:sym typeface="Times New Roman"/>
              </a:rPr>
              <a:t> T, </a:t>
            </a:r>
            <a:r>
              <a:rPr lang="en-US" dirty="0" err="1" smtClean="0">
                <a:solidFill>
                  <a:srgbClr val="000000"/>
                </a:solidFill>
                <a:latin typeface="Times New Roman"/>
                <a:ea typeface="Times New Roman"/>
                <a:cs typeface="Times New Roman"/>
                <a:sym typeface="Times New Roman"/>
              </a:rPr>
              <a:t>Gokulalakshmi</a:t>
            </a:r>
            <a:r>
              <a:rPr lang="en-US" dirty="0" smtClean="0">
                <a:solidFill>
                  <a:srgbClr val="000000"/>
                </a:solidFill>
                <a:latin typeface="Times New Roman"/>
                <a:ea typeface="Times New Roman"/>
                <a:cs typeface="Times New Roman"/>
                <a:sym typeface="Times New Roman"/>
              </a:rPr>
              <a:t> T, </a:t>
            </a:r>
            <a:r>
              <a:rPr lang="en-US" dirty="0" err="1" smtClean="0">
                <a:solidFill>
                  <a:srgbClr val="000000"/>
                </a:solidFill>
                <a:latin typeface="Times New Roman"/>
                <a:ea typeface="Times New Roman"/>
                <a:cs typeface="Times New Roman"/>
                <a:sym typeface="Times New Roman"/>
              </a:rPr>
              <a:t>Umamaheshwari</a:t>
            </a:r>
            <a:r>
              <a:rPr lang="en-US" dirty="0" smtClean="0">
                <a:solidFill>
                  <a:srgbClr val="000000"/>
                </a:solidFill>
                <a:latin typeface="Times New Roman"/>
                <a:ea typeface="Times New Roman"/>
                <a:cs typeface="Times New Roman"/>
                <a:sym typeface="Times New Roman"/>
              </a:rPr>
              <a:t> P, T </a:t>
            </a:r>
            <a:r>
              <a:rPr lang="en-US" dirty="0" err="1" smtClean="0">
                <a:solidFill>
                  <a:srgbClr val="000000"/>
                </a:solidFill>
                <a:latin typeface="Times New Roman"/>
                <a:ea typeface="Times New Roman"/>
                <a:cs typeface="Times New Roman"/>
                <a:sym typeface="Times New Roman"/>
              </a:rPr>
              <a:t>Rajasekar</a:t>
            </a:r>
            <a:r>
              <a:rPr lang="en-US" dirty="0" smtClean="0">
                <a:solidFill>
                  <a:srgbClr val="000000"/>
                </a:solidFill>
                <a:latin typeface="Times New Roman"/>
                <a:ea typeface="Times New Roman"/>
                <a:cs typeface="Times New Roman"/>
                <a:sym typeface="Times New Roman"/>
              </a:rPr>
              <a:t> </a:t>
            </a:r>
            <a:r>
              <a:rPr lang="en-US" dirty="0" err="1" smtClean="0">
                <a:solidFill>
                  <a:srgbClr val="000000"/>
                </a:solidFill>
                <a:latin typeface="Times New Roman"/>
                <a:ea typeface="Times New Roman"/>
                <a:cs typeface="Times New Roman"/>
                <a:sym typeface="Times New Roman"/>
              </a:rPr>
              <a:t>M.Tech</a:t>
            </a:r>
            <a:r>
              <a:rPr lang="en-US" sz="2800" b="0" i="0" u="none" strike="noStrike" cap="none" dirty="0" smtClean="0">
                <a:solidFill>
                  <a:srgbClr val="000000"/>
                </a:solidFill>
                <a:latin typeface="Times New Roman"/>
                <a:ea typeface="Times New Roman"/>
                <a:cs typeface="Times New Roman"/>
                <a:sym typeface="Times New Roman"/>
              </a:rPr>
              <a:t>, “</a:t>
            </a:r>
            <a:r>
              <a:rPr lang="en-US" u="sng" dirty="0" smtClean="0">
                <a:solidFill>
                  <a:schemeClr val="hlink"/>
                </a:solidFill>
                <a:latin typeface="Times New Roman"/>
                <a:ea typeface="Times New Roman"/>
                <a:cs typeface="Times New Roman"/>
                <a:sym typeface="Times New Roman"/>
                <a:hlinkClick r:id="rId3" action="ppaction://hlinkfile"/>
              </a:rPr>
              <a:t>Machine Learning Based Nutrient Deficiency Detection in Crops</a:t>
            </a:r>
            <a:r>
              <a:rPr lang="en-US" sz="2800" b="0" i="0" u="none" strike="noStrike" cap="none" dirty="0" smtClean="0">
                <a:solidFill>
                  <a:srgbClr val="000000"/>
                </a:solidFill>
                <a:latin typeface="Times New Roman"/>
                <a:ea typeface="Times New Roman"/>
                <a:cs typeface="Times New Roman"/>
                <a:sym typeface="Times New Roman"/>
              </a:rPr>
              <a:t>”,</a:t>
            </a:r>
            <a:r>
              <a:rPr lang="en-US" sz="2800" b="0" i="0" u="none" strike="noStrike" cap="none" dirty="0">
                <a:solidFill>
                  <a:srgbClr val="000000"/>
                </a:solidFill>
                <a:latin typeface="Times New Roman"/>
                <a:ea typeface="Times New Roman"/>
                <a:cs typeface="Times New Roman"/>
                <a:sym typeface="Times New Roman"/>
              </a:rPr>
              <a:t> International </a:t>
            </a:r>
            <a:r>
              <a:rPr lang="en-US" dirty="0" smtClean="0">
                <a:solidFill>
                  <a:srgbClr val="000000"/>
                </a:solidFill>
                <a:latin typeface="Times New Roman"/>
                <a:ea typeface="Times New Roman"/>
                <a:cs typeface="Times New Roman"/>
                <a:sym typeface="Times New Roman"/>
              </a:rPr>
              <a:t>Journal of Recent Technology and Engineering (IJRTE)</a:t>
            </a:r>
            <a:r>
              <a:rPr lang="en-US" sz="2800" b="0" i="0" u="none" strike="noStrike" cap="none" dirty="0" smtClean="0">
                <a:solidFill>
                  <a:srgbClr val="000000"/>
                </a:solidFill>
                <a:latin typeface="Times New Roman"/>
                <a:ea typeface="Times New Roman"/>
                <a:cs typeface="Times New Roman"/>
                <a:sym typeface="Times New Roman"/>
              </a:rPr>
              <a:t>, ISSN: 2277-3878, Volume-8 Issue-6, March 2020.</a:t>
            </a:r>
          </a:p>
          <a:p>
            <a:pPr marL="0" lvl="0" indent="0" algn="just">
              <a:spcBef>
                <a:spcPts val="0"/>
              </a:spcBef>
              <a:buClr>
                <a:srgbClr val="000000"/>
              </a:buClr>
              <a:buNone/>
            </a:pPr>
            <a:r>
              <a:rPr lang="en-US" dirty="0" smtClean="0">
                <a:solidFill>
                  <a:srgbClr val="000000"/>
                </a:solidFill>
                <a:latin typeface="Times New Roman"/>
                <a:ea typeface="Times New Roman"/>
                <a:cs typeface="Times New Roman"/>
                <a:sym typeface="Times New Roman"/>
              </a:rPr>
              <a:t>[2].</a:t>
            </a:r>
            <a:r>
              <a:rPr lang="en-US" dirty="0" err="1" smtClean="0">
                <a:solidFill>
                  <a:srgbClr val="000000"/>
                </a:solidFill>
                <a:latin typeface="Times New Roman"/>
                <a:ea typeface="Times New Roman"/>
                <a:cs typeface="Times New Roman"/>
                <a:sym typeface="Times New Roman"/>
              </a:rPr>
              <a:t>Lili</a:t>
            </a:r>
            <a:r>
              <a:rPr lang="en-US" dirty="0" smtClean="0">
                <a:solidFill>
                  <a:srgbClr val="000000"/>
                </a:solidFill>
                <a:latin typeface="Times New Roman"/>
                <a:ea typeface="Times New Roman"/>
                <a:cs typeface="Times New Roman"/>
                <a:sym typeface="Times New Roman"/>
              </a:rPr>
              <a:t> </a:t>
            </a:r>
            <a:r>
              <a:rPr lang="en-US" dirty="0" err="1" smtClean="0">
                <a:solidFill>
                  <a:srgbClr val="000000"/>
                </a:solidFill>
                <a:latin typeface="Times New Roman"/>
                <a:ea typeface="Times New Roman"/>
                <a:cs typeface="Times New Roman"/>
                <a:sym typeface="Times New Roman"/>
              </a:rPr>
              <a:t>Ayu</a:t>
            </a:r>
            <a:r>
              <a:rPr lang="en-US" dirty="0" smtClean="0">
                <a:solidFill>
                  <a:srgbClr val="000000"/>
                </a:solidFill>
                <a:latin typeface="Times New Roman"/>
                <a:ea typeface="Times New Roman"/>
                <a:cs typeface="Times New Roman"/>
                <a:sym typeface="Times New Roman"/>
              </a:rPr>
              <a:t> </a:t>
            </a:r>
            <a:r>
              <a:rPr lang="en-US" dirty="0" err="1" smtClean="0">
                <a:solidFill>
                  <a:srgbClr val="000000"/>
                </a:solidFill>
                <a:latin typeface="Times New Roman"/>
                <a:ea typeface="Times New Roman"/>
                <a:cs typeface="Times New Roman"/>
                <a:sym typeface="Times New Roman"/>
              </a:rPr>
              <a:t>Wulandhari</a:t>
            </a:r>
            <a:r>
              <a:rPr lang="en-US" dirty="0" smtClean="0">
                <a:solidFill>
                  <a:srgbClr val="000000"/>
                </a:solidFill>
                <a:latin typeface="Times New Roman"/>
                <a:ea typeface="Times New Roman"/>
                <a:cs typeface="Times New Roman"/>
                <a:sym typeface="Times New Roman"/>
              </a:rPr>
              <a:t>, Alexander </a:t>
            </a:r>
            <a:r>
              <a:rPr lang="en-US" dirty="0" err="1" smtClean="0">
                <a:solidFill>
                  <a:srgbClr val="000000"/>
                </a:solidFill>
                <a:latin typeface="Times New Roman"/>
                <a:ea typeface="Times New Roman"/>
                <a:cs typeface="Times New Roman"/>
                <a:sym typeface="Times New Roman"/>
              </a:rPr>
              <a:t>Agung</a:t>
            </a:r>
            <a:r>
              <a:rPr lang="en-US" dirty="0" smtClean="0">
                <a:solidFill>
                  <a:srgbClr val="000000"/>
                </a:solidFill>
                <a:latin typeface="Times New Roman"/>
                <a:ea typeface="Times New Roman"/>
                <a:cs typeface="Times New Roman"/>
                <a:sym typeface="Times New Roman"/>
              </a:rPr>
              <a:t> </a:t>
            </a:r>
            <a:r>
              <a:rPr lang="en-US" dirty="0" err="1" smtClean="0">
                <a:solidFill>
                  <a:srgbClr val="000000"/>
                </a:solidFill>
                <a:latin typeface="Times New Roman"/>
                <a:ea typeface="Times New Roman"/>
                <a:cs typeface="Times New Roman"/>
                <a:sym typeface="Times New Roman"/>
              </a:rPr>
              <a:t>Santoso</a:t>
            </a:r>
            <a:r>
              <a:rPr lang="en-US" dirty="0" smtClean="0">
                <a:solidFill>
                  <a:srgbClr val="000000"/>
                </a:solidFill>
                <a:latin typeface="Times New Roman"/>
                <a:ea typeface="Times New Roman"/>
                <a:cs typeface="Times New Roman"/>
                <a:sym typeface="Times New Roman"/>
              </a:rPr>
              <a:t> </a:t>
            </a:r>
            <a:r>
              <a:rPr lang="en-US" dirty="0" err="1" smtClean="0">
                <a:solidFill>
                  <a:srgbClr val="000000"/>
                </a:solidFill>
                <a:latin typeface="Times New Roman"/>
                <a:ea typeface="Times New Roman"/>
                <a:cs typeface="Times New Roman"/>
                <a:sym typeface="Times New Roman"/>
              </a:rPr>
              <a:t>Gunawan</a:t>
            </a:r>
            <a:r>
              <a:rPr lang="en-US" dirty="0" smtClean="0">
                <a:solidFill>
                  <a:srgbClr val="000000"/>
                </a:solidFill>
                <a:latin typeface="Times New Roman"/>
                <a:ea typeface="Times New Roman"/>
                <a:cs typeface="Times New Roman"/>
                <a:sym typeface="Times New Roman"/>
              </a:rPr>
              <a:t>, </a:t>
            </a:r>
            <a:r>
              <a:rPr lang="en-US" dirty="0" err="1" smtClean="0">
                <a:solidFill>
                  <a:srgbClr val="000000"/>
                </a:solidFill>
                <a:latin typeface="Times New Roman"/>
                <a:ea typeface="Times New Roman"/>
                <a:cs typeface="Times New Roman"/>
                <a:sym typeface="Times New Roman"/>
              </a:rPr>
              <a:t>Arie</a:t>
            </a:r>
            <a:r>
              <a:rPr lang="en-US" dirty="0" smtClean="0">
                <a:solidFill>
                  <a:srgbClr val="000000"/>
                </a:solidFill>
                <a:latin typeface="Times New Roman"/>
                <a:ea typeface="Times New Roman"/>
                <a:cs typeface="Times New Roman"/>
                <a:sym typeface="Times New Roman"/>
              </a:rPr>
              <a:t> </a:t>
            </a:r>
            <a:r>
              <a:rPr lang="en-US" dirty="0" err="1" smtClean="0">
                <a:solidFill>
                  <a:srgbClr val="000000"/>
                </a:solidFill>
                <a:latin typeface="Times New Roman"/>
                <a:ea typeface="Times New Roman"/>
                <a:cs typeface="Times New Roman"/>
                <a:sym typeface="Times New Roman"/>
              </a:rPr>
              <a:t>Qurania</a:t>
            </a:r>
            <a:r>
              <a:rPr lang="en-US" dirty="0" smtClean="0">
                <a:solidFill>
                  <a:srgbClr val="000000"/>
                </a:solidFill>
                <a:latin typeface="Times New Roman"/>
                <a:ea typeface="Times New Roman"/>
                <a:cs typeface="Times New Roman"/>
                <a:sym typeface="Times New Roman"/>
              </a:rPr>
              <a:t>, </a:t>
            </a:r>
            <a:r>
              <a:rPr lang="en-US" dirty="0" err="1" smtClean="0">
                <a:solidFill>
                  <a:srgbClr val="000000"/>
                </a:solidFill>
                <a:latin typeface="Times New Roman"/>
                <a:ea typeface="Times New Roman"/>
                <a:cs typeface="Times New Roman"/>
                <a:sym typeface="Times New Roman"/>
              </a:rPr>
              <a:t>Prihastuti</a:t>
            </a:r>
            <a:r>
              <a:rPr lang="en-US" dirty="0" smtClean="0">
                <a:solidFill>
                  <a:srgbClr val="000000"/>
                </a:solidFill>
                <a:latin typeface="Times New Roman"/>
                <a:ea typeface="Times New Roman"/>
                <a:cs typeface="Times New Roman"/>
                <a:sym typeface="Times New Roman"/>
              </a:rPr>
              <a:t> </a:t>
            </a:r>
            <a:r>
              <a:rPr lang="en-US" dirty="0" err="1" smtClean="0">
                <a:solidFill>
                  <a:srgbClr val="000000"/>
                </a:solidFill>
                <a:latin typeface="Times New Roman"/>
                <a:ea typeface="Times New Roman"/>
                <a:cs typeface="Times New Roman"/>
                <a:sym typeface="Times New Roman"/>
              </a:rPr>
              <a:t>Harsani</a:t>
            </a:r>
            <a:r>
              <a:rPr lang="en-US" dirty="0" smtClean="0">
                <a:solidFill>
                  <a:srgbClr val="000000"/>
                </a:solidFill>
                <a:latin typeface="Times New Roman"/>
                <a:ea typeface="Times New Roman"/>
                <a:cs typeface="Times New Roman"/>
                <a:sym typeface="Times New Roman"/>
              </a:rPr>
              <a:t>, </a:t>
            </a:r>
            <a:r>
              <a:rPr lang="en-US" dirty="0" err="1" smtClean="0">
                <a:solidFill>
                  <a:srgbClr val="000000"/>
                </a:solidFill>
                <a:latin typeface="Times New Roman"/>
                <a:ea typeface="Times New Roman"/>
                <a:cs typeface="Times New Roman"/>
                <a:sym typeface="Times New Roman"/>
              </a:rPr>
              <a:t>Triastinurmiatiningsih</a:t>
            </a:r>
            <a:r>
              <a:rPr lang="en-US" dirty="0" smtClean="0">
                <a:solidFill>
                  <a:srgbClr val="000000"/>
                </a:solidFill>
                <a:latin typeface="Times New Roman"/>
                <a:ea typeface="Times New Roman"/>
                <a:cs typeface="Times New Roman"/>
                <a:sym typeface="Times New Roman"/>
              </a:rPr>
              <a:t> </a:t>
            </a:r>
            <a:r>
              <a:rPr lang="en-US" dirty="0" err="1" smtClean="0">
                <a:solidFill>
                  <a:srgbClr val="000000"/>
                </a:solidFill>
                <a:latin typeface="Times New Roman"/>
                <a:ea typeface="Times New Roman"/>
                <a:cs typeface="Times New Roman"/>
                <a:sym typeface="Times New Roman"/>
              </a:rPr>
              <a:t>Ferdy</a:t>
            </a:r>
            <a:r>
              <a:rPr lang="en-US" dirty="0" smtClean="0">
                <a:solidFill>
                  <a:srgbClr val="000000"/>
                </a:solidFill>
                <a:latin typeface="Times New Roman"/>
                <a:ea typeface="Times New Roman"/>
                <a:cs typeface="Times New Roman"/>
                <a:sym typeface="Times New Roman"/>
              </a:rPr>
              <a:t> </a:t>
            </a:r>
            <a:r>
              <a:rPr lang="en-US" dirty="0" err="1" smtClean="0">
                <a:solidFill>
                  <a:srgbClr val="000000"/>
                </a:solidFill>
                <a:latin typeface="Times New Roman"/>
                <a:ea typeface="Times New Roman"/>
                <a:cs typeface="Times New Roman"/>
                <a:sym typeface="Times New Roman"/>
              </a:rPr>
              <a:t>Tarawan</a:t>
            </a:r>
            <a:r>
              <a:rPr lang="en-US" dirty="0" smtClean="0">
                <a:solidFill>
                  <a:srgbClr val="000000"/>
                </a:solidFill>
                <a:latin typeface="Times New Roman"/>
                <a:ea typeface="Times New Roman"/>
                <a:cs typeface="Times New Roman"/>
                <a:sym typeface="Times New Roman"/>
              </a:rPr>
              <a:t>, </a:t>
            </a:r>
            <a:r>
              <a:rPr lang="en-US" dirty="0" err="1" smtClean="0">
                <a:solidFill>
                  <a:srgbClr val="000000"/>
                </a:solidFill>
                <a:latin typeface="Times New Roman"/>
                <a:ea typeface="Times New Roman"/>
                <a:cs typeface="Times New Roman"/>
                <a:sym typeface="Times New Roman"/>
              </a:rPr>
              <a:t>Riska</a:t>
            </a:r>
            <a:r>
              <a:rPr lang="en-US" dirty="0" smtClean="0">
                <a:solidFill>
                  <a:srgbClr val="000000"/>
                </a:solidFill>
                <a:latin typeface="Times New Roman"/>
                <a:ea typeface="Times New Roman"/>
                <a:cs typeface="Times New Roman"/>
                <a:sym typeface="Times New Roman"/>
              </a:rPr>
              <a:t> </a:t>
            </a:r>
            <a:r>
              <a:rPr lang="en-US" dirty="0" err="1" smtClean="0">
                <a:solidFill>
                  <a:srgbClr val="000000"/>
                </a:solidFill>
                <a:latin typeface="Times New Roman"/>
                <a:ea typeface="Times New Roman"/>
                <a:cs typeface="Times New Roman"/>
                <a:sym typeface="Times New Roman"/>
              </a:rPr>
              <a:t>Fauzia</a:t>
            </a:r>
            <a:r>
              <a:rPr lang="en-US" dirty="0" smtClean="0">
                <a:solidFill>
                  <a:srgbClr val="000000"/>
                </a:solidFill>
                <a:latin typeface="Times New Roman"/>
                <a:ea typeface="Times New Roman"/>
                <a:cs typeface="Times New Roman"/>
                <a:sym typeface="Times New Roman"/>
              </a:rPr>
              <a:t> </a:t>
            </a:r>
            <a:r>
              <a:rPr lang="en-US" dirty="0" err="1" smtClean="0">
                <a:solidFill>
                  <a:srgbClr val="000000"/>
                </a:solidFill>
                <a:latin typeface="Times New Roman"/>
                <a:ea typeface="Times New Roman"/>
                <a:cs typeface="Times New Roman"/>
                <a:sym typeface="Times New Roman"/>
              </a:rPr>
              <a:t>Hermawan</a:t>
            </a:r>
            <a:r>
              <a:rPr lang="en-US" dirty="0" smtClean="0">
                <a:solidFill>
                  <a:srgbClr val="000000"/>
                </a:solidFill>
                <a:latin typeface="Times New Roman"/>
                <a:ea typeface="Times New Roman"/>
                <a:cs typeface="Times New Roman"/>
                <a:sym typeface="Times New Roman"/>
              </a:rPr>
              <a:t>, “</a:t>
            </a:r>
            <a:r>
              <a:rPr lang="en-US" dirty="0" smtClean="0">
                <a:solidFill>
                  <a:srgbClr val="000000"/>
                </a:solidFill>
                <a:latin typeface="Times New Roman"/>
                <a:ea typeface="Times New Roman"/>
                <a:cs typeface="Times New Roman"/>
                <a:sym typeface="Times New Roman"/>
                <a:hlinkClick r:id="rId4" action="ppaction://hlinkfile"/>
              </a:rPr>
              <a:t>PLANT NUTRIENT DEFICIENCY DETECTION USING DEEP CONVOLUTIONAL NEURAL NETWORK</a:t>
            </a:r>
            <a:r>
              <a:rPr lang="en-US" dirty="0" smtClean="0">
                <a:solidFill>
                  <a:srgbClr val="000000"/>
                </a:solidFill>
                <a:latin typeface="Times New Roman"/>
                <a:ea typeface="Times New Roman"/>
                <a:cs typeface="Times New Roman"/>
                <a:sym typeface="Times New Roman"/>
              </a:rPr>
              <a:t>”, ICIC Express Letters Volume 13, Number 10, October 2019.</a:t>
            </a:r>
          </a:p>
          <a:p>
            <a:pPr marL="0" lvl="0" indent="0" algn="just">
              <a:spcBef>
                <a:spcPts val="0"/>
              </a:spcBef>
              <a:buClr>
                <a:srgbClr val="000000"/>
              </a:buClr>
              <a:buNone/>
            </a:pPr>
            <a:r>
              <a:rPr lang="en-US" sz="2800" b="0" i="0" u="none" strike="noStrike" cap="none" dirty="0" smtClean="0">
                <a:solidFill>
                  <a:srgbClr val="000000"/>
                </a:solidFill>
                <a:latin typeface="Times New Roman"/>
                <a:ea typeface="Times New Roman"/>
                <a:cs typeface="Times New Roman"/>
                <a:sym typeface="Times New Roman"/>
              </a:rPr>
              <a:t>[3].</a:t>
            </a:r>
            <a:r>
              <a:rPr lang="en-US" sz="2800" b="0" i="0" u="none" strike="noStrike" cap="none" dirty="0" err="1" smtClean="0">
                <a:solidFill>
                  <a:srgbClr val="000000"/>
                </a:solidFill>
                <a:latin typeface="Times New Roman"/>
                <a:ea typeface="Times New Roman"/>
                <a:cs typeface="Times New Roman"/>
                <a:sym typeface="Times New Roman"/>
              </a:rPr>
              <a:t>Lia</a:t>
            </a:r>
            <a:r>
              <a:rPr lang="en-US" sz="2800" b="0" i="0" u="none" strike="noStrike" cap="none" dirty="0" smtClean="0">
                <a:solidFill>
                  <a:srgbClr val="000000"/>
                </a:solidFill>
                <a:latin typeface="Times New Roman"/>
                <a:ea typeface="Times New Roman"/>
                <a:cs typeface="Times New Roman"/>
                <a:sym typeface="Times New Roman"/>
              </a:rPr>
              <a:t> </a:t>
            </a:r>
            <a:r>
              <a:rPr lang="en-US" sz="2800" b="0" i="0" u="none" strike="noStrike" cap="none" dirty="0" err="1" smtClean="0">
                <a:solidFill>
                  <a:srgbClr val="000000"/>
                </a:solidFill>
                <a:latin typeface="Times New Roman"/>
                <a:ea typeface="Times New Roman"/>
                <a:cs typeface="Times New Roman"/>
                <a:sym typeface="Times New Roman"/>
              </a:rPr>
              <a:t>Kamelia</a:t>
            </a:r>
            <a:r>
              <a:rPr lang="en-US" sz="2800" b="0" i="0" u="none" strike="noStrike" cap="none" dirty="0" smtClean="0">
                <a:solidFill>
                  <a:srgbClr val="000000"/>
                </a:solidFill>
                <a:latin typeface="Times New Roman"/>
                <a:ea typeface="Times New Roman"/>
                <a:cs typeface="Times New Roman"/>
                <a:sym typeface="Times New Roman"/>
              </a:rPr>
              <a:t>, </a:t>
            </a:r>
            <a:r>
              <a:rPr lang="en-US" sz="2800" b="0" i="0" u="none" strike="noStrike" cap="none" dirty="0" err="1" smtClean="0">
                <a:solidFill>
                  <a:srgbClr val="000000"/>
                </a:solidFill>
                <a:latin typeface="Times New Roman"/>
                <a:ea typeface="Times New Roman"/>
                <a:cs typeface="Times New Roman"/>
                <a:sym typeface="Times New Roman"/>
              </a:rPr>
              <a:t>Titik</a:t>
            </a:r>
            <a:r>
              <a:rPr lang="en-US" sz="2800" b="0" i="0" u="none" strike="noStrike" cap="none" dirty="0" smtClean="0">
                <a:solidFill>
                  <a:srgbClr val="000000"/>
                </a:solidFill>
                <a:latin typeface="Times New Roman"/>
                <a:ea typeface="Times New Roman"/>
                <a:cs typeface="Times New Roman"/>
                <a:sym typeface="Times New Roman"/>
              </a:rPr>
              <a:t> </a:t>
            </a:r>
            <a:r>
              <a:rPr lang="en-US" sz="2800" b="0" i="0" u="none" strike="noStrike" cap="none" dirty="0" err="1" smtClean="0">
                <a:solidFill>
                  <a:srgbClr val="000000"/>
                </a:solidFill>
                <a:latin typeface="Times New Roman"/>
                <a:ea typeface="Times New Roman"/>
                <a:cs typeface="Times New Roman"/>
                <a:sym typeface="Times New Roman"/>
              </a:rPr>
              <a:t>Khawa</a:t>
            </a:r>
            <a:r>
              <a:rPr lang="en-US" sz="2800" b="0" i="0" u="none" strike="noStrike" cap="none" dirty="0" smtClean="0">
                <a:solidFill>
                  <a:srgbClr val="000000"/>
                </a:solidFill>
                <a:latin typeface="Times New Roman"/>
                <a:ea typeface="Times New Roman"/>
                <a:cs typeface="Times New Roman"/>
                <a:sym typeface="Times New Roman"/>
              </a:rPr>
              <a:t> </a:t>
            </a:r>
            <a:r>
              <a:rPr lang="en-US" sz="2800" b="0" i="0" u="none" strike="noStrike" cap="none" dirty="0" err="1" smtClean="0">
                <a:solidFill>
                  <a:srgbClr val="000000"/>
                </a:solidFill>
                <a:latin typeface="Times New Roman"/>
                <a:ea typeface="Times New Roman"/>
                <a:cs typeface="Times New Roman"/>
                <a:sym typeface="Times New Roman"/>
              </a:rPr>
              <a:t>Binti</a:t>
            </a:r>
            <a:r>
              <a:rPr lang="en-US" sz="2800" b="0" i="0" u="none" strike="noStrike" cap="none" dirty="0" smtClean="0">
                <a:solidFill>
                  <a:srgbClr val="000000"/>
                </a:solidFill>
                <a:latin typeface="Times New Roman"/>
                <a:ea typeface="Times New Roman"/>
                <a:cs typeface="Times New Roman"/>
                <a:sym typeface="Times New Roman"/>
              </a:rPr>
              <a:t> Abdul </a:t>
            </a:r>
            <a:r>
              <a:rPr lang="en-US" sz="2800" b="0" i="0" u="none" strike="noStrike" cap="none" dirty="0" err="1" smtClean="0">
                <a:solidFill>
                  <a:srgbClr val="000000"/>
                </a:solidFill>
                <a:latin typeface="Times New Roman"/>
                <a:ea typeface="Times New Roman"/>
                <a:cs typeface="Times New Roman"/>
                <a:sym typeface="Times New Roman"/>
              </a:rPr>
              <a:t>Rahman</a:t>
            </a:r>
            <a:r>
              <a:rPr lang="en-US" sz="2800" b="0" i="0" u="none" strike="noStrike" cap="none" dirty="0" smtClean="0">
                <a:solidFill>
                  <a:srgbClr val="000000"/>
                </a:solidFill>
                <a:latin typeface="Times New Roman"/>
                <a:ea typeface="Times New Roman"/>
                <a:cs typeface="Times New Roman"/>
                <a:sym typeface="Times New Roman"/>
              </a:rPr>
              <a:t>, </a:t>
            </a:r>
            <a:r>
              <a:rPr lang="en-US" sz="2800" b="0" i="0" u="none" strike="noStrike" cap="none" dirty="0" err="1" smtClean="0">
                <a:solidFill>
                  <a:srgbClr val="000000"/>
                </a:solidFill>
                <a:latin typeface="Times New Roman"/>
                <a:ea typeface="Times New Roman"/>
                <a:cs typeface="Times New Roman"/>
                <a:sym typeface="Times New Roman"/>
              </a:rPr>
              <a:t>Hoga</a:t>
            </a:r>
            <a:r>
              <a:rPr lang="en-US" sz="2800" b="0" i="0" u="none" strike="noStrike" cap="none" dirty="0" smtClean="0">
                <a:solidFill>
                  <a:srgbClr val="000000"/>
                </a:solidFill>
                <a:latin typeface="Times New Roman"/>
                <a:ea typeface="Times New Roman"/>
                <a:cs typeface="Times New Roman"/>
                <a:sym typeface="Times New Roman"/>
              </a:rPr>
              <a:t> </a:t>
            </a:r>
            <a:r>
              <a:rPr lang="en-US" sz="2800" b="0" i="0" u="none" strike="noStrike" cap="none" dirty="0" err="1" smtClean="0">
                <a:solidFill>
                  <a:srgbClr val="000000"/>
                </a:solidFill>
                <a:latin typeface="Times New Roman"/>
                <a:ea typeface="Times New Roman"/>
                <a:cs typeface="Times New Roman"/>
                <a:sym typeface="Times New Roman"/>
              </a:rPr>
              <a:t>Saragih</a:t>
            </a:r>
            <a:r>
              <a:rPr lang="en-US" sz="2800" b="0" i="0" u="none" strike="noStrike" cap="none" dirty="0" smtClean="0">
                <a:solidFill>
                  <a:srgbClr val="000000"/>
                </a:solidFill>
                <a:latin typeface="Times New Roman"/>
                <a:ea typeface="Times New Roman"/>
                <a:cs typeface="Times New Roman"/>
                <a:sym typeface="Times New Roman"/>
              </a:rPr>
              <a:t>, Reni </a:t>
            </a:r>
            <a:r>
              <a:rPr lang="en-US" sz="2800" b="0" i="0" u="none" strike="noStrike" cap="none" dirty="0" err="1" smtClean="0">
                <a:solidFill>
                  <a:srgbClr val="000000"/>
                </a:solidFill>
                <a:latin typeface="Times New Roman"/>
                <a:ea typeface="Times New Roman"/>
                <a:cs typeface="Times New Roman"/>
                <a:sym typeface="Times New Roman"/>
              </a:rPr>
              <a:t>Haerani</a:t>
            </a:r>
            <a:r>
              <a:rPr lang="en-US" sz="2800" b="0" i="0" u="none" strike="noStrike" cap="none" dirty="0" smtClean="0">
                <a:solidFill>
                  <a:srgbClr val="000000"/>
                </a:solidFill>
                <a:latin typeface="Times New Roman"/>
                <a:ea typeface="Times New Roman"/>
                <a:cs typeface="Times New Roman"/>
                <a:sym typeface="Times New Roman"/>
              </a:rPr>
              <a:t>, “</a:t>
            </a:r>
            <a:r>
              <a:rPr lang="en-US" sz="2800" b="0" i="0" u="none" strike="noStrike" cap="none" dirty="0" smtClean="0">
                <a:solidFill>
                  <a:srgbClr val="000000"/>
                </a:solidFill>
                <a:latin typeface="Times New Roman"/>
                <a:ea typeface="Times New Roman"/>
                <a:cs typeface="Times New Roman"/>
                <a:sym typeface="Times New Roman"/>
                <a:hlinkClick r:id="rId5" action="ppaction://hlinkfile"/>
              </a:rPr>
              <a:t>The Comprehensive Review on Detection of Macro Nutrients Deficiency in Plants Based on The Image Processing Technique</a:t>
            </a:r>
            <a:r>
              <a:rPr lang="en-US" sz="2800" b="0" i="0" u="none" strike="noStrike" cap="none" dirty="0" smtClean="0">
                <a:solidFill>
                  <a:srgbClr val="000000"/>
                </a:solidFill>
                <a:latin typeface="Times New Roman"/>
                <a:ea typeface="Times New Roman"/>
                <a:cs typeface="Times New Roman"/>
                <a:sym typeface="Times New Roman"/>
              </a:rPr>
              <a:t>”, Auckland University of Technology, December 2020.</a:t>
            </a:r>
            <a:endParaRPr lang="en-US" sz="2800" b="0" i="0" u="none" strike="noStrike" cap="none" dirty="0">
              <a:solidFill>
                <a:srgbClr val="000000"/>
              </a:solidFill>
              <a:latin typeface="Times New Roman"/>
              <a:ea typeface="Times New Roman"/>
              <a:cs typeface="Times New Roman"/>
              <a:sym typeface="Times New Roman"/>
            </a:endParaRPr>
          </a:p>
          <a:p>
            <a:pPr marL="577800" marR="0" lvl="0" indent="-577800" algn="just" rtl="0">
              <a:lnSpc>
                <a:spcPct val="90000"/>
              </a:lnSpc>
              <a:spcBef>
                <a:spcPts val="0"/>
              </a:spcBef>
              <a:spcAft>
                <a:spcPts val="0"/>
              </a:spcAft>
              <a:buClr>
                <a:srgbClr val="000000"/>
              </a:buClr>
              <a:buSzPts val="2800"/>
              <a:buFont typeface="Arial"/>
              <a:buChar char="•"/>
            </a:pPr>
            <a:endParaRPr sz="2800" b="0" i="0" u="none" strike="noStrike" cap="none" dirty="0">
              <a:solidFill>
                <a:srgbClr val="000000"/>
              </a:solidFill>
              <a:latin typeface="Times New Roman"/>
              <a:ea typeface="Times New Roman"/>
              <a:cs typeface="Times New Roman"/>
              <a:sym typeface="Times New Roman"/>
            </a:endParaRPr>
          </a:p>
          <a:p>
            <a:pPr marL="577800" marR="0" lvl="0" indent="-400000" algn="just" rtl="0">
              <a:lnSpc>
                <a:spcPct val="90000"/>
              </a:lnSpc>
              <a:spcBef>
                <a:spcPts val="1001"/>
              </a:spcBef>
              <a:spcAft>
                <a:spcPts val="0"/>
              </a:spcAft>
              <a:buClr>
                <a:schemeClr val="dk1"/>
              </a:buClr>
              <a:buSzPts val="2800"/>
              <a:buFont typeface="Arial"/>
              <a:buNone/>
            </a:pPr>
            <a:endParaRPr sz="2800" b="0" i="0" u="none" strike="noStrike" cap="none" dirty="0">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Subtitle 2"/>
          <p:cNvSpPr>
            <a:spLocks noGrp="1"/>
          </p:cNvSpPr>
          <p:nvPr>
            <p:ph type="subTitle" idx="1"/>
          </p:nvPr>
        </p:nvSpPr>
        <p:spPr>
          <a:xfrm>
            <a:off x="199440" y="1285860"/>
            <a:ext cx="11778840" cy="5572140"/>
          </a:xfrm>
        </p:spPr>
        <p:txBody>
          <a:bodyPr/>
          <a:lstStyle/>
          <a:p>
            <a:pPr marL="50800" indent="0" algn="just">
              <a:buNone/>
            </a:pPr>
            <a:r>
              <a:rPr lang="en-US" dirty="0" smtClean="0">
                <a:latin typeface="Times New Roman" pitchFamily="18" charset="0"/>
                <a:cs typeface="Times New Roman" pitchFamily="18" charset="0"/>
              </a:rPr>
              <a:t>[4].A. </a:t>
            </a:r>
            <a:r>
              <a:rPr lang="en-US" dirty="0" err="1" smtClean="0">
                <a:latin typeface="Times New Roman" pitchFamily="18" charset="0"/>
                <a:cs typeface="Times New Roman" pitchFamily="18" charset="0"/>
              </a:rPr>
              <a:t>Pushpa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Athisaya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Sakila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Rani</a:t>
            </a:r>
            <a:r>
              <a:rPr lang="en-US" dirty="0" smtClean="0">
                <a:latin typeface="Times New Roman" pitchFamily="18" charset="0"/>
                <a:cs typeface="Times New Roman" pitchFamily="18" charset="0"/>
              </a:rPr>
              <a:t>, N. Suresh Singh, “</a:t>
            </a:r>
            <a:r>
              <a:rPr lang="en-US" dirty="0" smtClean="0">
                <a:latin typeface="Times New Roman" pitchFamily="18" charset="0"/>
                <a:cs typeface="Times New Roman" pitchFamily="18" charset="0"/>
                <a:hlinkClick r:id="rId2" action="ppaction://hlinkfile"/>
              </a:rPr>
              <a:t>Protecting the environment from pollution through early detection of infections on crops using the deep belief network in paddy</a:t>
            </a:r>
            <a:r>
              <a:rPr lang="en-US" dirty="0" smtClean="0">
                <a:latin typeface="Times New Roman" pitchFamily="18" charset="0"/>
                <a:cs typeface="Times New Roman" pitchFamily="18" charset="0"/>
              </a:rPr>
              <a:t>”, Total Environment Research Themes 3-4 (2022) 100020.</a:t>
            </a:r>
          </a:p>
          <a:p>
            <a:pPr algn="just">
              <a:buNone/>
            </a:pPr>
            <a:r>
              <a:rPr lang="en-US" dirty="0" smtClean="0">
                <a:latin typeface="Times New Roman" pitchFamily="18" charset="0"/>
                <a:cs typeface="Times New Roman" pitchFamily="18" charset="0"/>
              </a:rPr>
              <a:t>[5].</a:t>
            </a:r>
            <a:r>
              <a:rPr lang="en-US" dirty="0" err="1" smtClean="0">
                <a:latin typeface="Times New Roman" pitchFamily="18" charset="0"/>
                <a:cs typeface="Times New Roman" pitchFamily="18" charset="0"/>
              </a:rPr>
              <a:t>Ukrit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watchareeruetai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Pavit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Noinongyao</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Chaiwat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Wattanapaiboonsuk</a:t>
            </a:r>
            <a:r>
              <a:rPr lang="en-US" dirty="0" smtClean="0">
                <a:latin typeface="Times New Roman" pitchFamily="18" charset="0"/>
                <a:cs typeface="Times New Roman" pitchFamily="18" charset="0"/>
              </a:rPr>
              <a:t>,</a:t>
            </a:r>
          </a:p>
          <a:p>
            <a:pPr algn="just">
              <a:buNone/>
            </a:pPr>
            <a:r>
              <a:rPr lang="en-US" dirty="0" err="1" smtClean="0">
                <a:latin typeface="Times New Roman" pitchFamily="18" charset="0"/>
                <a:cs typeface="Times New Roman" pitchFamily="18" charset="0"/>
              </a:rPr>
              <a:t>Puriwat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Khantiviriya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Sutswat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Duangsrisai</a:t>
            </a:r>
            <a:r>
              <a:rPr lang="en-US" dirty="0" smtClean="0">
                <a:latin typeface="Times New Roman" pitchFamily="18" charset="0"/>
                <a:cs typeface="Times New Roman" pitchFamily="18" charset="0"/>
              </a:rPr>
              <a:t>, “</a:t>
            </a:r>
            <a:r>
              <a:rPr lang="en-US" dirty="0" smtClean="0">
                <a:latin typeface="Times New Roman" pitchFamily="18" charset="0"/>
                <a:cs typeface="Times New Roman" pitchFamily="18" charset="0"/>
                <a:hlinkClick r:id="rId3" action="ppaction://hlinkfile"/>
              </a:rPr>
              <a:t>Identification of plant Nutrient</a:t>
            </a:r>
          </a:p>
          <a:p>
            <a:pPr algn="just">
              <a:buNone/>
            </a:pPr>
            <a:r>
              <a:rPr lang="en-US" dirty="0" smtClean="0">
                <a:latin typeface="Times New Roman" pitchFamily="18" charset="0"/>
                <a:cs typeface="Times New Roman" pitchFamily="18" charset="0"/>
                <a:hlinkClick r:id="rId3" action="ppaction://hlinkfile"/>
              </a:rPr>
              <a:t>Deficiencies Using </a:t>
            </a:r>
            <a:r>
              <a:rPr lang="en-US" dirty="0" err="1" smtClean="0">
                <a:latin typeface="Times New Roman" pitchFamily="18" charset="0"/>
                <a:cs typeface="Times New Roman" pitchFamily="18" charset="0"/>
                <a:hlinkClick r:id="rId3" action="ppaction://hlinkfile"/>
              </a:rPr>
              <a:t>Convolutional</a:t>
            </a:r>
            <a:r>
              <a:rPr lang="en-US" dirty="0" smtClean="0">
                <a:latin typeface="Times New Roman" pitchFamily="18" charset="0"/>
                <a:cs typeface="Times New Roman" pitchFamily="18" charset="0"/>
                <a:hlinkClick r:id="rId3" action="ppaction://hlinkfile"/>
              </a:rPr>
              <a:t> Neural Networks</a:t>
            </a:r>
            <a:r>
              <a:rPr lang="en-US" dirty="0" smtClean="0">
                <a:latin typeface="Times New Roman" pitchFamily="18" charset="0"/>
                <a:cs typeface="Times New Roman" pitchFamily="18" charset="0"/>
              </a:rPr>
              <a:t>”, IEECON 2018</a:t>
            </a:r>
          </a:p>
          <a:p>
            <a:pPr lvl="0" algn="just">
              <a:buNone/>
            </a:pPr>
            <a:r>
              <a:rPr lang="en-US" dirty="0" smtClean="0">
                <a:solidFill>
                  <a:srgbClr val="000000"/>
                </a:solidFill>
                <a:latin typeface="Times New Roman"/>
                <a:ea typeface="Times New Roman"/>
                <a:cs typeface="Times New Roman"/>
                <a:sym typeface="Times New Roman"/>
              </a:rPr>
              <a:t>[6].Mr. Vijay J. </a:t>
            </a:r>
            <a:r>
              <a:rPr lang="en-US" dirty="0" err="1" smtClean="0">
                <a:solidFill>
                  <a:srgbClr val="000000"/>
                </a:solidFill>
                <a:latin typeface="Times New Roman"/>
                <a:ea typeface="Times New Roman"/>
                <a:cs typeface="Times New Roman"/>
                <a:sym typeface="Times New Roman"/>
              </a:rPr>
              <a:t>Kadam</a:t>
            </a:r>
            <a:r>
              <a:rPr lang="en-US" dirty="0" smtClean="0">
                <a:solidFill>
                  <a:srgbClr val="000000"/>
                </a:solidFill>
                <a:latin typeface="Times New Roman"/>
                <a:ea typeface="Times New Roman"/>
                <a:cs typeface="Times New Roman"/>
                <a:sym typeface="Times New Roman"/>
              </a:rPr>
              <a:t>, Prof. Dr. T.B. </a:t>
            </a:r>
            <a:r>
              <a:rPr lang="en-US" dirty="0" err="1" smtClean="0">
                <a:solidFill>
                  <a:srgbClr val="000000"/>
                </a:solidFill>
                <a:latin typeface="Times New Roman"/>
                <a:ea typeface="Times New Roman"/>
                <a:cs typeface="Times New Roman"/>
                <a:sym typeface="Times New Roman"/>
              </a:rPr>
              <a:t>Mohite-Patil</a:t>
            </a:r>
            <a:r>
              <a:rPr lang="en-US" dirty="0" smtClean="0">
                <a:solidFill>
                  <a:srgbClr val="000000"/>
                </a:solidFill>
                <a:latin typeface="Times New Roman"/>
                <a:ea typeface="Times New Roman"/>
                <a:cs typeface="Times New Roman"/>
                <a:sym typeface="Times New Roman"/>
              </a:rPr>
              <a:t>, “</a:t>
            </a:r>
            <a:r>
              <a:rPr lang="en-US" dirty="0" smtClean="0">
                <a:solidFill>
                  <a:srgbClr val="000000"/>
                </a:solidFill>
                <a:latin typeface="Times New Roman"/>
                <a:ea typeface="Times New Roman"/>
                <a:cs typeface="Times New Roman"/>
                <a:sym typeface="Times New Roman"/>
                <a:hlinkClick r:id="rId4" action="ppaction://hlinkfile"/>
              </a:rPr>
              <a:t>DETECTION OF</a:t>
            </a:r>
          </a:p>
          <a:p>
            <a:pPr lvl="0" algn="just">
              <a:buNone/>
            </a:pPr>
            <a:r>
              <a:rPr lang="en-US" dirty="0" smtClean="0">
                <a:solidFill>
                  <a:srgbClr val="000000"/>
                </a:solidFill>
                <a:latin typeface="Times New Roman"/>
                <a:ea typeface="Times New Roman"/>
                <a:cs typeface="Times New Roman"/>
                <a:sym typeface="Times New Roman"/>
                <a:hlinkClick r:id="rId4" action="ppaction://hlinkfile"/>
              </a:rPr>
              <a:t>NUTRIENT DEFICIENCIES IN CROPS USING SUPPORT VECTOR</a:t>
            </a:r>
          </a:p>
          <a:p>
            <a:pPr lvl="0" algn="just">
              <a:buNone/>
            </a:pPr>
            <a:r>
              <a:rPr lang="en-US" dirty="0" smtClean="0">
                <a:solidFill>
                  <a:srgbClr val="000000"/>
                </a:solidFill>
                <a:latin typeface="Times New Roman"/>
                <a:ea typeface="Times New Roman"/>
                <a:cs typeface="Times New Roman"/>
                <a:sym typeface="Times New Roman"/>
                <a:hlinkClick r:id="rId4" action="ppaction://hlinkfile"/>
              </a:rPr>
              <a:t>MACHINE (SVM)</a:t>
            </a:r>
            <a:r>
              <a:rPr lang="en-US" dirty="0" smtClean="0">
                <a:solidFill>
                  <a:srgbClr val="000000"/>
                </a:solidFill>
                <a:latin typeface="Times New Roman"/>
                <a:ea typeface="Times New Roman"/>
                <a:cs typeface="Times New Roman"/>
                <a:sym typeface="Times New Roman"/>
              </a:rPr>
              <a:t>”, International Research Journal of Engineering and</a:t>
            </a:r>
          </a:p>
          <a:p>
            <a:pPr lvl="0" algn="just">
              <a:buNone/>
            </a:pPr>
            <a:r>
              <a:rPr lang="en-US" dirty="0" smtClean="0">
                <a:solidFill>
                  <a:srgbClr val="000000"/>
                </a:solidFill>
                <a:latin typeface="Times New Roman"/>
                <a:ea typeface="Times New Roman"/>
                <a:cs typeface="Times New Roman"/>
                <a:sym typeface="Times New Roman"/>
              </a:rPr>
              <a:t>Technology (IRJET), Volume: 09 Issue: 08 | Aug 2022.</a:t>
            </a:r>
          </a:p>
          <a:p>
            <a:pPr algn="just">
              <a:buNone/>
            </a:pPr>
            <a:endParaRPr lang="en-US" dirty="0" smtClean="0">
              <a:latin typeface="Times New Roman" pitchFamily="18" charset="0"/>
              <a:cs typeface="Times New Roman" pitchFamily="18" charset="0"/>
            </a:endParaRPr>
          </a:p>
          <a:p>
            <a:pPr marL="50800" indent="0">
              <a:buNone/>
            </a:pPr>
            <a:endParaRPr lang="en-US" dirty="0">
              <a:latin typeface="Times New Roman" pitchFamily="18" charset="0"/>
              <a:cs typeface="Times New Roman" pitchFamily="18" charset="0"/>
            </a:endParaRPr>
          </a:p>
        </p:txBody>
      </p:sp>
      <p:sp>
        <p:nvSpPr>
          <p:cNvPr id="4" name="Google Shape;178;p35"/>
          <p:cNvSpPr txBox="1">
            <a:spLocks/>
          </p:cNvSpPr>
          <p:nvPr/>
        </p:nvSpPr>
        <p:spPr>
          <a:xfrm>
            <a:off x="240" y="214290"/>
            <a:ext cx="12191760" cy="714600"/>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4400"/>
              <a:buFont typeface="Times New Roman"/>
              <a:buNone/>
              <a:tabLst/>
              <a:defRPr/>
            </a:pPr>
            <a:r>
              <a:rPr kumimoji="0" lang="en-US" sz="4400" b="0" i="0" u="none" strike="noStrike" kern="0" cap="none" spc="0" normalizeH="0" baseline="0" noProof="0" dirty="0" smtClean="0">
                <a:ln>
                  <a:noFill/>
                </a:ln>
                <a:solidFill>
                  <a:srgbClr val="FFFFFF"/>
                </a:solidFill>
                <a:effectLst/>
                <a:uLnTx/>
                <a:uFillTx/>
                <a:latin typeface="Times New Roman"/>
                <a:ea typeface="Times New Roman"/>
                <a:cs typeface="Times New Roman"/>
                <a:sym typeface="Times New Roman"/>
              </a:rPr>
              <a:t> References (</a:t>
            </a:r>
            <a:r>
              <a:rPr kumimoji="0" lang="en-US" sz="4400" b="0" i="0" u="none" strike="noStrike" kern="0" cap="none" spc="0" normalizeH="0" baseline="0" noProof="0" dirty="0" err="1" smtClean="0">
                <a:ln>
                  <a:noFill/>
                </a:ln>
                <a:solidFill>
                  <a:srgbClr val="FFFFFF"/>
                </a:solidFill>
                <a:effectLst/>
                <a:uLnTx/>
                <a:uFillTx/>
                <a:latin typeface="Times New Roman"/>
                <a:ea typeface="Times New Roman"/>
                <a:cs typeface="Times New Roman"/>
                <a:sym typeface="Times New Roman"/>
              </a:rPr>
              <a:t>Contd</a:t>
            </a:r>
            <a:r>
              <a:rPr kumimoji="0" lang="en-US" sz="4400" b="0" i="0" u="none" strike="noStrike" kern="0" cap="none" spc="0" normalizeH="0" baseline="0" noProof="0" dirty="0" smtClean="0">
                <a:ln>
                  <a:noFill/>
                </a:ln>
                <a:solidFill>
                  <a:srgbClr val="FFFFFF"/>
                </a:solidFill>
                <a:effectLst/>
                <a:uLnTx/>
                <a:uFillTx/>
                <a:latin typeface="Times New Roman"/>
                <a:ea typeface="Times New Roman"/>
                <a:cs typeface="Times New Roman"/>
                <a:sym typeface="Times New Roman"/>
              </a:rPr>
              <a:t>…)</a:t>
            </a:r>
            <a:endParaRPr kumimoji="0" lang="en-US" sz="44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0;p32"/>
          <p:cNvSpPr txBox="1">
            <a:spLocks noGrp="1"/>
          </p:cNvSpPr>
          <p:nvPr>
            <p:ph type="title"/>
          </p:nvPr>
        </p:nvSpPr>
        <p:spPr>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lvl="0" algn="ctr">
              <a:buClr>
                <a:srgbClr val="000000"/>
              </a:buClr>
              <a:buSzPts val="2800"/>
            </a:pPr>
            <a:r>
              <a:rPr lang="en-US" dirty="0" err="1" smtClean="0">
                <a:solidFill>
                  <a:schemeClr val="bg1"/>
                </a:solidFill>
                <a:latin typeface="Times New Roman"/>
                <a:ea typeface="Calibri"/>
                <a:cs typeface="Times New Roman"/>
                <a:sym typeface="Times New Roman"/>
              </a:rPr>
              <a:t>GitHub</a:t>
            </a:r>
            <a:r>
              <a:rPr lang="en-US" dirty="0" smtClean="0">
                <a:solidFill>
                  <a:schemeClr val="bg1"/>
                </a:solidFill>
                <a:latin typeface="Times New Roman"/>
                <a:ea typeface="Calibri"/>
                <a:cs typeface="Times New Roman"/>
                <a:sym typeface="Times New Roman"/>
              </a:rPr>
              <a:t> Link</a:t>
            </a:r>
            <a:endParaRPr b="0" i="0" u="none" strike="noStrike" cap="none" dirty="0">
              <a:solidFill>
                <a:srgbClr val="000000"/>
              </a:solidFill>
              <a:latin typeface="Calibri"/>
              <a:ea typeface="Calibri"/>
              <a:cs typeface="Calibri"/>
              <a:sym typeface="Calibri"/>
            </a:endParaRPr>
          </a:p>
        </p:txBody>
      </p:sp>
      <p:sp>
        <p:nvSpPr>
          <p:cNvPr id="8" name="Text Placeholder 7"/>
          <p:cNvSpPr>
            <a:spLocks noGrp="1"/>
          </p:cNvSpPr>
          <p:nvPr>
            <p:ph type="body" idx="1"/>
          </p:nvPr>
        </p:nvSpPr>
        <p:spPr>
          <a:xfrm>
            <a:off x="0" y="1000108"/>
            <a:ext cx="11525288" cy="5634648"/>
          </a:xfrm>
        </p:spPr>
        <p:txBody>
          <a:bodyPr/>
          <a:lstStyle/>
          <a:p>
            <a:pPr>
              <a:buNone/>
            </a:pPr>
            <a:endParaRPr lang="en-US" dirty="0" smtClean="0">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
        <p:nvSpPr>
          <p:cNvPr id="5" name="Rectangle 4"/>
          <p:cNvSpPr/>
          <p:nvPr/>
        </p:nvSpPr>
        <p:spPr>
          <a:xfrm>
            <a:off x="523836" y="1428736"/>
            <a:ext cx="8768747" cy="523220"/>
          </a:xfrm>
          <a:prstGeom prst="rect">
            <a:avLst/>
          </a:prstGeom>
        </p:spPr>
        <p:txBody>
          <a:bodyPr wrap="none">
            <a:spAutoFit/>
          </a:bodyPr>
          <a:lstStyle/>
          <a:p>
            <a:pPr lvl="1">
              <a:buFont typeface="Wingdings" pitchFamily="2" charset="2"/>
              <a:buChar char="Ø"/>
            </a:pPr>
            <a:r>
              <a:rPr lang="en-US" sz="2800" dirty="0" smtClean="0">
                <a:hlinkClick r:id="rId2"/>
              </a:rPr>
              <a:t>204G1A0520/CSE-2020-24-Batch-A16 (github.com)</a:t>
            </a:r>
            <a:endParaRPr lang="en-US" sz="2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7"/>
          <p:cNvSpPr/>
          <p:nvPr/>
        </p:nvSpPr>
        <p:spPr>
          <a:xfrm>
            <a:off x="2632680" y="2375640"/>
            <a:ext cx="8892608" cy="1654920"/>
          </a:xfrm>
          <a:prstGeom prst="rect">
            <a:avLst/>
          </a:prstGeom>
          <a:noFill/>
          <a:ln>
            <a:noFill/>
          </a:ln>
        </p:spPr>
        <p:txBody>
          <a:bodyPr spcFirstLastPara="1" wrap="square" lIns="90000" tIns="45000" rIns="90000" bIns="45000" anchor="t" anchorCtr="0">
            <a:noAutofit/>
          </a:bodyPr>
          <a:lstStyle/>
          <a:p>
            <a:pPr marL="0" marR="0" lvl="0" indent="0" algn="l" rtl="0">
              <a:lnSpc>
                <a:spcPct val="107000"/>
              </a:lnSpc>
              <a:spcBef>
                <a:spcPts val="0"/>
              </a:spcBef>
              <a:spcAft>
                <a:spcPts val="0"/>
              </a:spcAft>
              <a:buNone/>
            </a:pPr>
            <a:r>
              <a:rPr lang="en-US" sz="9600" i="1" dirty="0" smtClean="0">
                <a:solidFill>
                  <a:srgbClr val="FF6600"/>
                </a:solidFill>
                <a:latin typeface="Times New Roman"/>
                <a:cs typeface="Times New Roman"/>
                <a:sym typeface="Times New Roman"/>
              </a:rPr>
              <a:t> Thank You!!!</a:t>
            </a:r>
            <a:endParaRPr sz="9600" b="0" i="0" u="none" strike="noStrike" cap="none">
              <a:solidFill>
                <a:schemeClr val="dk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3"/>
          <p:cNvSpPr txBox="1">
            <a:spLocks noGrp="1"/>
          </p:cNvSpPr>
          <p:nvPr>
            <p:ph type="title" idx="4294967295"/>
          </p:nvPr>
        </p:nvSpPr>
        <p:spPr>
          <a:xfrm>
            <a:off x="0" y="232920"/>
            <a:ext cx="12191760" cy="714600"/>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lvl="0" algn="ctr">
              <a:buClr>
                <a:srgbClr val="000000"/>
              </a:buClr>
              <a:buSzPts val="2800"/>
            </a:pPr>
            <a:r>
              <a:rPr lang="en-US" dirty="0" smtClean="0">
                <a:solidFill>
                  <a:srgbClr val="FFFFFF"/>
                </a:solidFill>
                <a:latin typeface="Times New Roman"/>
                <a:ea typeface="Calibri"/>
                <a:cs typeface="Times New Roman"/>
                <a:sym typeface="Times New Roman"/>
              </a:rPr>
              <a:t>Literature Survey</a:t>
            </a:r>
            <a:endParaRPr b="0" i="0" u="none" strike="noStrike" cap="none">
              <a:solidFill>
                <a:srgbClr val="000000"/>
              </a:solidFill>
              <a:latin typeface="Calibri"/>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xmlns="" val="1832361929"/>
              </p:ext>
            </p:extLst>
          </p:nvPr>
        </p:nvGraphicFramePr>
        <p:xfrm>
          <a:off x="-1" y="928671"/>
          <a:ext cx="11668165" cy="5715040"/>
        </p:xfrm>
        <a:graphic>
          <a:graphicData uri="http://schemas.openxmlformats.org/drawingml/2006/table">
            <a:tbl>
              <a:tblPr firstRow="1" bandRow="1">
                <a:tableStyleId>{69012ECD-51FC-41F1-AA8D-1B2483CD663E}</a:tableStyleId>
              </a:tblPr>
              <a:tblGrid>
                <a:gridCol w="650147">
                  <a:extLst>
                    <a:ext uri="{9D8B030D-6E8A-4147-A177-3AD203B41FA5}">
                      <a16:colId xmlns="" xmlns:a16="http://schemas.microsoft.com/office/drawing/2014/main" val="720827713"/>
                    </a:ext>
                  </a:extLst>
                </a:gridCol>
                <a:gridCol w="1935213">
                  <a:extLst>
                    <a:ext uri="{9D8B030D-6E8A-4147-A177-3AD203B41FA5}">
                      <a16:colId xmlns="" xmlns:a16="http://schemas.microsoft.com/office/drawing/2014/main" val="566664756"/>
                    </a:ext>
                  </a:extLst>
                </a:gridCol>
                <a:gridCol w="2483236">
                  <a:extLst>
                    <a:ext uri="{9D8B030D-6E8A-4147-A177-3AD203B41FA5}">
                      <a16:colId xmlns="" xmlns:a16="http://schemas.microsoft.com/office/drawing/2014/main" val="2583442079"/>
                    </a:ext>
                  </a:extLst>
                </a:gridCol>
                <a:gridCol w="2134009">
                  <a:extLst>
                    <a:ext uri="{9D8B030D-6E8A-4147-A177-3AD203B41FA5}">
                      <a16:colId xmlns="" xmlns:a16="http://schemas.microsoft.com/office/drawing/2014/main" val="3053239561"/>
                    </a:ext>
                  </a:extLst>
                </a:gridCol>
                <a:gridCol w="1746891">
                  <a:extLst>
                    <a:ext uri="{9D8B030D-6E8A-4147-A177-3AD203B41FA5}">
                      <a16:colId xmlns="" xmlns:a16="http://schemas.microsoft.com/office/drawing/2014/main" val="2878787163"/>
                    </a:ext>
                  </a:extLst>
                </a:gridCol>
                <a:gridCol w="2718669">
                  <a:extLst>
                    <a:ext uri="{9D8B030D-6E8A-4147-A177-3AD203B41FA5}">
                      <a16:colId xmlns="" xmlns:a16="http://schemas.microsoft.com/office/drawing/2014/main" val="2465018948"/>
                    </a:ext>
                  </a:extLst>
                </a:gridCol>
              </a:tblGrid>
              <a:tr h="1175813">
                <a:tc>
                  <a:txBody>
                    <a:bodyPr/>
                    <a:lstStyle/>
                    <a:p>
                      <a:r>
                        <a:rPr lang="en-US" sz="1600" dirty="0">
                          <a:latin typeface="Times New Roman" panose="02020603050405020304" pitchFamily="18" charset="0"/>
                          <a:cs typeface="Times New Roman" panose="02020603050405020304" pitchFamily="18" charset="0"/>
                        </a:rPr>
                        <a:t>s.no</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Times New Roman" panose="02020603050405020304" pitchFamily="18" charset="0"/>
                          <a:cs typeface="Times New Roman" panose="02020603050405020304" pitchFamily="18" charset="0"/>
                        </a:rPr>
                        <a:t>Publisher/Journal</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Times New Roman" panose="02020603050405020304" pitchFamily="18" charset="0"/>
                          <a:cs typeface="Times New Roman" panose="02020603050405020304" pitchFamily="18" charset="0"/>
                        </a:rPr>
                        <a:t>Title</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Times New Roman" panose="02020603050405020304" pitchFamily="18" charset="0"/>
                          <a:cs typeface="Times New Roman" panose="02020603050405020304" pitchFamily="18" charset="0"/>
                        </a:rPr>
                        <a:t>Authors</a:t>
                      </a:r>
                      <a:r>
                        <a:rPr lang="en-US" sz="1600" baseline="0" dirty="0">
                          <a:latin typeface="Times New Roman" panose="02020603050405020304" pitchFamily="18" charset="0"/>
                          <a:cs typeface="Times New Roman" panose="02020603050405020304" pitchFamily="18" charset="0"/>
                        </a:rPr>
                        <a:t> Name</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Year of Publication</a:t>
                      </a:r>
                      <a:endParaRPr lang="en-IN" sz="16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Times New Roman" panose="02020603050405020304" pitchFamily="18" charset="0"/>
                          <a:cs typeface="Times New Roman" panose="02020603050405020304" pitchFamily="18" charset="0"/>
                        </a:rPr>
                        <a:t>Summary</a:t>
                      </a:r>
                      <a:r>
                        <a:rPr lang="en-US" sz="1600" baseline="0" dirty="0">
                          <a:latin typeface="Times New Roman" panose="02020603050405020304" pitchFamily="18" charset="0"/>
                          <a:cs typeface="Times New Roman" panose="02020603050405020304" pitchFamily="18" charset="0"/>
                        </a:rPr>
                        <a:t> of the paper</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3499334"/>
                  </a:ext>
                </a:extLst>
              </a:tr>
              <a:tr h="2314073">
                <a:tc>
                  <a:txBody>
                    <a:bodyPr/>
                    <a:lstStyle/>
                    <a:p>
                      <a:pPr algn="ctr"/>
                      <a:r>
                        <a:rPr lang="en-US" sz="1500" dirty="0">
                          <a:latin typeface="Times New Roman" panose="02020603050405020304" pitchFamily="18" charset="0"/>
                          <a:cs typeface="Times New Roman" panose="02020603050405020304" pitchFamily="18" charset="0"/>
                        </a:rPr>
                        <a:t> </a:t>
                      </a:r>
                      <a:r>
                        <a:rPr lang="en-US" sz="1500" dirty="0" smtClean="0">
                          <a:latin typeface="Times New Roman" panose="02020603050405020304" pitchFamily="18" charset="0"/>
                          <a:cs typeface="Times New Roman" panose="02020603050405020304" pitchFamily="18" charset="0"/>
                        </a:rPr>
                        <a:t>[2]</a:t>
                      </a:r>
                      <a:endParaRPr lang="en-IN" sz="15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l"/>
                      <a:r>
                        <a:rPr lang="es-ES" sz="1550" dirty="0" smtClean="0">
                          <a:latin typeface="Times New Roman" panose="02020603050405020304" pitchFamily="18" charset="0"/>
                          <a:cs typeface="Times New Roman" panose="02020603050405020304" pitchFamily="18" charset="0"/>
                        </a:rPr>
                        <a:t>ICIC</a:t>
                      </a:r>
                      <a:r>
                        <a:rPr lang="es-ES" sz="1550" baseline="0" dirty="0" smtClean="0">
                          <a:latin typeface="Times New Roman" panose="02020603050405020304" pitchFamily="18" charset="0"/>
                          <a:cs typeface="Times New Roman" panose="02020603050405020304" pitchFamily="18" charset="0"/>
                        </a:rPr>
                        <a:t> Express </a:t>
                      </a:r>
                      <a:r>
                        <a:rPr lang="es-ES" sz="1550" baseline="0" dirty="0" err="1" smtClean="0">
                          <a:latin typeface="Times New Roman" panose="02020603050405020304" pitchFamily="18" charset="0"/>
                          <a:cs typeface="Times New Roman" panose="02020603050405020304" pitchFamily="18" charset="0"/>
                        </a:rPr>
                        <a:t>Letters</a:t>
                      </a:r>
                      <a:endParaRPr lang="en-IN" sz="155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l"/>
                      <a:r>
                        <a:rPr lang="en-US" sz="1500" baseline="0" dirty="0" smtClean="0">
                          <a:latin typeface="Times New Roman" panose="02020603050405020304" pitchFamily="18" charset="0"/>
                          <a:cs typeface="Times New Roman" panose="02020603050405020304" pitchFamily="18" charset="0"/>
                        </a:rPr>
                        <a:t>PLANT NUTRIENT DEFICIENCY USING DEEP CONVOLUTIONAL NEURAL NETWORKS.</a:t>
                      </a:r>
                      <a:endParaRPr lang="en-IN" sz="15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IN" sz="1500" dirty="0" smtClean="0">
                          <a:latin typeface="Times New Roman" panose="02020603050405020304" pitchFamily="18" charset="0"/>
                          <a:cs typeface="Times New Roman" panose="02020603050405020304" pitchFamily="18" charset="0"/>
                        </a:rPr>
                        <a:t>1.Lili</a:t>
                      </a:r>
                      <a:r>
                        <a:rPr lang="en-IN" sz="1500" baseline="0" dirty="0" smtClean="0">
                          <a:latin typeface="Times New Roman" panose="02020603050405020304" pitchFamily="18" charset="0"/>
                          <a:cs typeface="Times New Roman" panose="02020603050405020304" pitchFamily="18" charset="0"/>
                        </a:rPr>
                        <a:t> </a:t>
                      </a:r>
                      <a:r>
                        <a:rPr lang="en-IN" sz="1500" baseline="0" dirty="0" err="1" smtClean="0">
                          <a:latin typeface="Times New Roman" panose="02020603050405020304" pitchFamily="18" charset="0"/>
                          <a:cs typeface="Times New Roman" panose="02020603050405020304" pitchFamily="18" charset="0"/>
                        </a:rPr>
                        <a:t>Ayu</a:t>
                      </a:r>
                      <a:r>
                        <a:rPr lang="en-IN" sz="1500" baseline="0" dirty="0" smtClean="0">
                          <a:latin typeface="Times New Roman" panose="02020603050405020304" pitchFamily="18" charset="0"/>
                          <a:cs typeface="Times New Roman" panose="02020603050405020304" pitchFamily="18" charset="0"/>
                        </a:rPr>
                        <a:t> </a:t>
                      </a:r>
                      <a:r>
                        <a:rPr lang="en-IN" sz="1500" baseline="0" dirty="0" err="1" smtClean="0">
                          <a:latin typeface="Times New Roman" panose="02020603050405020304" pitchFamily="18" charset="0"/>
                          <a:cs typeface="Times New Roman" panose="02020603050405020304" pitchFamily="18" charset="0"/>
                        </a:rPr>
                        <a:t>Wulandhari</a:t>
                      </a:r>
                      <a:endParaRPr lang="en-IN" sz="1500" dirty="0">
                        <a:latin typeface="Times New Roman" panose="02020603050405020304" pitchFamily="18" charset="0"/>
                        <a:cs typeface="Times New Roman" panose="02020603050405020304" pitchFamily="18" charset="0"/>
                      </a:endParaRPr>
                    </a:p>
                    <a:p>
                      <a:r>
                        <a:rPr lang="en-IN" sz="1500" dirty="0" smtClean="0">
                          <a:latin typeface="Times New Roman" panose="02020603050405020304" pitchFamily="18" charset="0"/>
                          <a:cs typeface="Times New Roman" panose="02020603050405020304" pitchFamily="18" charset="0"/>
                        </a:rPr>
                        <a:t>2.Alexander</a:t>
                      </a:r>
                      <a:r>
                        <a:rPr lang="en-IN" sz="1500" baseline="0" dirty="0" smtClean="0">
                          <a:latin typeface="Times New Roman" panose="02020603050405020304" pitchFamily="18" charset="0"/>
                          <a:cs typeface="Times New Roman" panose="02020603050405020304" pitchFamily="18" charset="0"/>
                        </a:rPr>
                        <a:t> </a:t>
                      </a:r>
                      <a:r>
                        <a:rPr lang="en-IN" sz="1500" baseline="0" dirty="0" err="1" smtClean="0">
                          <a:latin typeface="Times New Roman" panose="02020603050405020304" pitchFamily="18" charset="0"/>
                          <a:cs typeface="Times New Roman" panose="02020603050405020304" pitchFamily="18" charset="0"/>
                        </a:rPr>
                        <a:t>Agung</a:t>
                      </a:r>
                      <a:r>
                        <a:rPr lang="en-IN" sz="1500" baseline="0" dirty="0" smtClean="0">
                          <a:latin typeface="Times New Roman" panose="02020603050405020304" pitchFamily="18" charset="0"/>
                          <a:cs typeface="Times New Roman" panose="02020603050405020304" pitchFamily="18" charset="0"/>
                        </a:rPr>
                        <a:t> </a:t>
                      </a:r>
                      <a:r>
                        <a:rPr lang="en-IN" sz="1500" baseline="0" dirty="0" err="1" smtClean="0">
                          <a:latin typeface="Times New Roman" panose="02020603050405020304" pitchFamily="18" charset="0"/>
                          <a:cs typeface="Times New Roman" panose="02020603050405020304" pitchFamily="18" charset="0"/>
                        </a:rPr>
                        <a:t>Santoso</a:t>
                      </a:r>
                      <a:r>
                        <a:rPr lang="en-IN" sz="1500" baseline="0" dirty="0" smtClean="0">
                          <a:latin typeface="Times New Roman" panose="02020603050405020304" pitchFamily="18" charset="0"/>
                          <a:cs typeface="Times New Roman" panose="02020603050405020304" pitchFamily="18" charset="0"/>
                        </a:rPr>
                        <a:t> </a:t>
                      </a:r>
                      <a:r>
                        <a:rPr lang="en-IN" sz="1500" baseline="0" dirty="0" err="1" smtClean="0">
                          <a:latin typeface="Times New Roman" panose="02020603050405020304" pitchFamily="18" charset="0"/>
                          <a:cs typeface="Times New Roman" panose="02020603050405020304" pitchFamily="18" charset="0"/>
                        </a:rPr>
                        <a:t>Gunawan</a:t>
                      </a:r>
                      <a:endParaRPr lang="en-IN" sz="1500" dirty="0">
                        <a:latin typeface="Times New Roman" panose="02020603050405020304" pitchFamily="18" charset="0"/>
                        <a:cs typeface="Times New Roman" panose="02020603050405020304" pitchFamily="18" charset="0"/>
                      </a:endParaRPr>
                    </a:p>
                    <a:p>
                      <a:r>
                        <a:rPr lang="en-IN" sz="1500" dirty="0" smtClean="0">
                          <a:latin typeface="Times New Roman" panose="02020603050405020304" pitchFamily="18" charset="0"/>
                          <a:cs typeface="Times New Roman" panose="02020603050405020304" pitchFamily="18" charset="0"/>
                        </a:rPr>
                        <a:t>3.Arie</a:t>
                      </a:r>
                      <a:r>
                        <a:rPr lang="en-IN" sz="1500" baseline="0" dirty="0" smtClean="0">
                          <a:latin typeface="Times New Roman" panose="02020603050405020304" pitchFamily="18" charset="0"/>
                          <a:cs typeface="Times New Roman" panose="02020603050405020304" pitchFamily="18" charset="0"/>
                        </a:rPr>
                        <a:t> </a:t>
                      </a:r>
                      <a:r>
                        <a:rPr lang="en-IN" sz="1500" baseline="0" dirty="0" err="1" smtClean="0">
                          <a:latin typeface="Times New Roman" panose="02020603050405020304" pitchFamily="18" charset="0"/>
                          <a:cs typeface="Times New Roman" panose="02020603050405020304" pitchFamily="18" charset="0"/>
                        </a:rPr>
                        <a:t>Qurania</a:t>
                      </a:r>
                      <a:r>
                        <a:rPr lang="en-IN" sz="1500" baseline="0" dirty="0" smtClean="0">
                          <a:latin typeface="Times New Roman" panose="02020603050405020304" pitchFamily="18" charset="0"/>
                          <a:cs typeface="Times New Roman" panose="02020603050405020304" pitchFamily="18" charset="0"/>
                        </a:rPr>
                        <a:t> </a:t>
                      </a:r>
                      <a:endParaRPr lang="en-IN" sz="1500" dirty="0">
                        <a:latin typeface="Times New Roman" panose="02020603050405020304" pitchFamily="18" charset="0"/>
                        <a:cs typeface="Times New Roman" panose="02020603050405020304" pitchFamily="18" charset="0"/>
                      </a:endParaRPr>
                    </a:p>
                    <a:p>
                      <a:r>
                        <a:rPr lang="en-IN" sz="1500" dirty="0" smtClean="0">
                          <a:latin typeface="Times New Roman" panose="02020603050405020304" pitchFamily="18" charset="0"/>
                          <a:cs typeface="Times New Roman" panose="02020603050405020304" pitchFamily="18" charset="0"/>
                        </a:rPr>
                        <a:t>4.Prihastuti</a:t>
                      </a:r>
                      <a:r>
                        <a:rPr lang="en-IN" sz="1500" baseline="0" dirty="0" smtClean="0">
                          <a:latin typeface="Times New Roman" panose="02020603050405020304" pitchFamily="18" charset="0"/>
                          <a:cs typeface="Times New Roman" panose="02020603050405020304" pitchFamily="18" charset="0"/>
                        </a:rPr>
                        <a:t> </a:t>
                      </a:r>
                      <a:r>
                        <a:rPr lang="en-IN" sz="1500" baseline="0" dirty="0" err="1" smtClean="0">
                          <a:latin typeface="Times New Roman" panose="02020603050405020304" pitchFamily="18" charset="0"/>
                          <a:cs typeface="Times New Roman" panose="02020603050405020304" pitchFamily="18" charset="0"/>
                        </a:rPr>
                        <a:t>Harsani</a:t>
                      </a:r>
                      <a:r>
                        <a:rPr lang="en-IN" sz="1500" baseline="0" dirty="0" smtClean="0">
                          <a:latin typeface="Times New Roman" panose="02020603050405020304" pitchFamily="18" charset="0"/>
                          <a:cs typeface="Times New Roman" panose="02020603050405020304" pitchFamily="18" charset="0"/>
                        </a:rPr>
                        <a:t> </a:t>
                      </a:r>
                    </a:p>
                    <a:p>
                      <a:r>
                        <a:rPr lang="en-IN" sz="1500" baseline="0" dirty="0" smtClean="0">
                          <a:latin typeface="Times New Roman" panose="02020603050405020304" pitchFamily="18" charset="0"/>
                          <a:cs typeface="Times New Roman" panose="02020603050405020304" pitchFamily="18" charset="0"/>
                        </a:rPr>
                        <a:t>5.Triastinurmiatiningsih </a:t>
                      </a:r>
                      <a:r>
                        <a:rPr lang="en-IN" sz="1500" baseline="0" dirty="0" err="1" smtClean="0">
                          <a:latin typeface="Times New Roman" panose="02020603050405020304" pitchFamily="18" charset="0"/>
                          <a:cs typeface="Times New Roman" panose="02020603050405020304" pitchFamily="18" charset="0"/>
                        </a:rPr>
                        <a:t>Ferdy</a:t>
                      </a:r>
                      <a:r>
                        <a:rPr lang="en-IN" sz="1500" baseline="0" dirty="0" smtClean="0">
                          <a:latin typeface="Times New Roman" panose="02020603050405020304" pitchFamily="18" charset="0"/>
                          <a:cs typeface="Times New Roman" panose="02020603050405020304" pitchFamily="18" charset="0"/>
                        </a:rPr>
                        <a:t> </a:t>
                      </a:r>
                      <a:r>
                        <a:rPr lang="en-IN" sz="1500" baseline="0" dirty="0" err="1" smtClean="0">
                          <a:latin typeface="Times New Roman" panose="02020603050405020304" pitchFamily="18" charset="0"/>
                          <a:cs typeface="Times New Roman" panose="02020603050405020304" pitchFamily="18" charset="0"/>
                        </a:rPr>
                        <a:t>Tarawan</a:t>
                      </a:r>
                      <a:r>
                        <a:rPr lang="en-IN" sz="1500" baseline="0" dirty="0" smtClean="0">
                          <a:latin typeface="Times New Roman" panose="02020603050405020304" pitchFamily="18" charset="0"/>
                          <a:cs typeface="Times New Roman" panose="02020603050405020304" pitchFamily="18" charset="0"/>
                        </a:rPr>
                        <a:t> </a:t>
                      </a:r>
                    </a:p>
                    <a:p>
                      <a:r>
                        <a:rPr lang="en-IN" sz="1500" baseline="0" dirty="0" smtClean="0">
                          <a:latin typeface="Times New Roman" panose="02020603050405020304" pitchFamily="18" charset="0"/>
                          <a:cs typeface="Times New Roman" panose="02020603050405020304" pitchFamily="18" charset="0"/>
                        </a:rPr>
                        <a:t>6.Riska </a:t>
                      </a:r>
                      <a:r>
                        <a:rPr lang="en-IN" sz="1500" baseline="0" dirty="0" err="1" smtClean="0">
                          <a:latin typeface="Times New Roman" panose="02020603050405020304" pitchFamily="18" charset="0"/>
                          <a:cs typeface="Times New Roman" panose="02020603050405020304" pitchFamily="18" charset="0"/>
                        </a:rPr>
                        <a:t>Fauzia</a:t>
                      </a:r>
                      <a:r>
                        <a:rPr lang="en-IN" sz="1500" baseline="0" dirty="0" smtClean="0">
                          <a:latin typeface="Times New Roman" panose="02020603050405020304" pitchFamily="18" charset="0"/>
                          <a:cs typeface="Times New Roman" panose="02020603050405020304" pitchFamily="18" charset="0"/>
                        </a:rPr>
                        <a:t> </a:t>
                      </a:r>
                      <a:r>
                        <a:rPr lang="en-IN" sz="1500" baseline="0" dirty="0" err="1" smtClean="0">
                          <a:latin typeface="Times New Roman" panose="02020603050405020304" pitchFamily="18" charset="0"/>
                          <a:cs typeface="Times New Roman" panose="02020603050405020304" pitchFamily="18" charset="0"/>
                        </a:rPr>
                        <a:t>Hermawan</a:t>
                      </a:r>
                      <a:endParaRPr lang="en-IN" sz="15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500" dirty="0" smtClean="0">
                          <a:latin typeface="Times New Roman" panose="02020603050405020304" pitchFamily="18" charset="0"/>
                          <a:cs typeface="Times New Roman" panose="02020603050405020304" pitchFamily="18" charset="0"/>
                        </a:rPr>
                        <a:t>2019</a:t>
                      </a:r>
                      <a:endParaRPr lang="en-IN" sz="15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IN" sz="1500" dirty="0" smtClean="0">
                          <a:latin typeface="Times New Roman" panose="02020603050405020304" pitchFamily="18" charset="0"/>
                          <a:cs typeface="Times New Roman" panose="02020603050405020304" pitchFamily="18" charset="0"/>
                        </a:rPr>
                        <a:t>This</a:t>
                      </a:r>
                      <a:r>
                        <a:rPr lang="en-IN" sz="1500" baseline="0" dirty="0" smtClean="0">
                          <a:latin typeface="Times New Roman" panose="02020603050405020304" pitchFamily="18" charset="0"/>
                          <a:cs typeface="Times New Roman" panose="02020603050405020304" pitchFamily="18" charset="0"/>
                        </a:rPr>
                        <a:t> paper proposes a deep </a:t>
                      </a:r>
                      <a:r>
                        <a:rPr lang="en-IN" sz="1500" baseline="0" dirty="0" err="1" smtClean="0">
                          <a:latin typeface="Times New Roman" panose="02020603050405020304" pitchFamily="18" charset="0"/>
                          <a:cs typeface="Times New Roman" panose="02020603050405020304" pitchFamily="18" charset="0"/>
                        </a:rPr>
                        <a:t>convolutional</a:t>
                      </a:r>
                      <a:r>
                        <a:rPr lang="en-IN" sz="1500" baseline="0" dirty="0" smtClean="0">
                          <a:latin typeface="Times New Roman" panose="02020603050405020304" pitchFamily="18" charset="0"/>
                          <a:cs typeface="Times New Roman" panose="02020603050405020304" pitchFamily="18" charset="0"/>
                        </a:rPr>
                        <a:t> neural network to diagnose condition based on image of plants. </a:t>
                      </a:r>
                      <a:r>
                        <a:rPr lang="en-IN" sz="1500" baseline="0" dirty="0" smtClean="0">
                          <a:solidFill>
                            <a:srgbClr val="FF0000"/>
                          </a:solidFill>
                          <a:latin typeface="Times New Roman" panose="02020603050405020304" pitchFamily="18" charset="0"/>
                          <a:cs typeface="Times New Roman" panose="02020603050405020304" pitchFamily="18" charset="0"/>
                        </a:rPr>
                        <a:t>The experimental results show that fine tuning approach achieves the best accuracy, namely 96% and 86% for training and testing.</a:t>
                      </a:r>
                      <a:endParaRPr lang="en-IN" sz="15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1547577701"/>
                  </a:ext>
                </a:extLst>
              </a:tr>
              <a:tr h="2225154">
                <a:tc gridSpan="6">
                  <a:txBody>
                    <a:bodyPr/>
                    <a:lstStyle/>
                    <a:p>
                      <a:pPr algn="ctr"/>
                      <a:endParaRPr lang="en-IN" sz="1500" dirty="0">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pPr algn="l"/>
                      <a:endParaRPr lang="en-IN" sz="15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pPr algn="l"/>
                      <a:endParaRPr lang="en-IN" sz="15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en-IN" sz="15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pPr algn="ctr"/>
                      <a:endParaRPr lang="en-IN" sz="15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IN" sz="15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10002"/>
                  </a:ext>
                </a:extLst>
              </a:tr>
            </a:tbl>
          </a:graphicData>
        </a:graphic>
      </p:graphicFrame>
      <p:sp>
        <p:nvSpPr>
          <p:cNvPr id="5" name="Rectangle 4"/>
          <p:cNvSpPr/>
          <p:nvPr/>
        </p:nvSpPr>
        <p:spPr>
          <a:xfrm rot="16200000">
            <a:off x="10707983" y="2108494"/>
            <a:ext cx="2467069" cy="456972"/>
          </a:xfrm>
          <a:prstGeom prst="rect">
            <a:avLst/>
          </a:prstGeom>
          <a:solidFill>
            <a:schemeClr val="accent2">
              <a:lumMod val="60000"/>
              <a:lumOff val="40000"/>
            </a:schemeClr>
          </a:solidFill>
          <a:ln>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500" dirty="0">
                <a:latin typeface="Times New Roman" panose="02020603050405020304" pitchFamily="18" charset="0"/>
                <a:cs typeface="Times New Roman" panose="02020603050405020304" pitchFamily="18" charset="0"/>
              </a:rPr>
              <a:t>Additional </a:t>
            </a:r>
            <a:r>
              <a:rPr lang="en-US" sz="1500" dirty="0">
                <a:solidFill>
                  <a:schemeClr val="tx1"/>
                </a:solidFill>
                <a:latin typeface="Times New Roman" panose="02020603050405020304" pitchFamily="18" charset="0"/>
                <a:cs typeface="Times New Roman" panose="02020603050405020304" pitchFamily="18" charset="0"/>
              </a:rPr>
              <a:t>Summary</a:t>
            </a:r>
            <a:endParaRPr lang="en-IN" sz="1500" dirty="0">
              <a:solidFill>
                <a:schemeClr val="tx1"/>
              </a:solidFill>
              <a:latin typeface="Times New Roman" panose="02020603050405020304" pitchFamily="18" charset="0"/>
              <a:cs typeface="Times New Roman" panose="02020603050405020304"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1331633882"/>
              </p:ext>
            </p:extLst>
          </p:nvPr>
        </p:nvGraphicFramePr>
        <p:xfrm>
          <a:off x="12192000" y="1103445"/>
          <a:ext cx="6829043" cy="2452357"/>
        </p:xfrm>
        <a:graphic>
          <a:graphicData uri="http://schemas.openxmlformats.org/drawingml/2006/table">
            <a:tbl>
              <a:tblPr firstRow="1" bandRow="1">
                <a:tableStyleId>{5C22544A-7EE6-4342-B048-85BDC9FD1C3A}</a:tableStyleId>
              </a:tblPr>
              <a:tblGrid>
                <a:gridCol w="2525605">
                  <a:extLst>
                    <a:ext uri="{9D8B030D-6E8A-4147-A177-3AD203B41FA5}">
                      <a16:colId xmlns="" xmlns:a16="http://schemas.microsoft.com/office/drawing/2014/main" val="4111305687"/>
                    </a:ext>
                  </a:extLst>
                </a:gridCol>
                <a:gridCol w="2066100">
                  <a:extLst>
                    <a:ext uri="{9D8B030D-6E8A-4147-A177-3AD203B41FA5}">
                      <a16:colId xmlns="" xmlns:a16="http://schemas.microsoft.com/office/drawing/2014/main" val="135340123"/>
                    </a:ext>
                  </a:extLst>
                </a:gridCol>
                <a:gridCol w="2237338">
                  <a:extLst>
                    <a:ext uri="{9D8B030D-6E8A-4147-A177-3AD203B41FA5}">
                      <a16:colId xmlns="" xmlns:a16="http://schemas.microsoft.com/office/drawing/2014/main" val="846758422"/>
                    </a:ext>
                  </a:extLst>
                </a:gridCol>
              </a:tblGrid>
              <a:tr h="346396">
                <a:tc>
                  <a:txBody>
                    <a:bodyPr/>
                    <a:lstStyle/>
                    <a:p>
                      <a:pPr algn="ctr"/>
                      <a:r>
                        <a:rPr lang="en-US" sz="1500" baseline="0" dirty="0">
                          <a:latin typeface="Times New Roman" panose="02020603050405020304" pitchFamily="18" charset="0"/>
                          <a:cs typeface="Times New Roman" panose="02020603050405020304" pitchFamily="18" charset="0"/>
                        </a:rPr>
                        <a:t>Algorithms</a:t>
                      </a:r>
                      <a:endParaRPr lang="en-IN" sz="1500" baseline="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aseline="0" dirty="0">
                          <a:latin typeface="Times New Roman" panose="02020603050405020304" pitchFamily="18" charset="0"/>
                          <a:cs typeface="Times New Roman" panose="02020603050405020304" pitchFamily="18" charset="0"/>
                        </a:rPr>
                        <a:t>      </a:t>
                      </a:r>
                      <a:r>
                        <a:rPr lang="en-US" sz="1500" baseline="0" dirty="0" err="1">
                          <a:latin typeface="Times New Roman" panose="02020603050405020304" pitchFamily="18" charset="0"/>
                          <a:cs typeface="Times New Roman" panose="02020603050405020304" pitchFamily="18" charset="0"/>
                        </a:rPr>
                        <a:t>DataSets</a:t>
                      </a:r>
                      <a:endParaRPr lang="en-IN" sz="1500" baseline="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aseline="0" dirty="0">
                          <a:latin typeface="Times New Roman" panose="02020603050405020304" pitchFamily="18" charset="0"/>
                          <a:cs typeface="Times New Roman" panose="02020603050405020304" pitchFamily="18" charset="0"/>
                        </a:rPr>
                        <a:t>Improvements</a:t>
                      </a:r>
                      <a:endParaRPr lang="en-IN" sz="1500" baseline="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378010582"/>
                  </a:ext>
                </a:extLst>
              </a:tr>
              <a:tr h="2105961">
                <a:tc>
                  <a:txBody>
                    <a:bodyPr/>
                    <a:lstStyle/>
                    <a:p>
                      <a:r>
                        <a:rPr lang="en-US" sz="1500" baseline="0" dirty="0" smtClean="0">
                          <a:latin typeface="Times New Roman" panose="02020603050405020304" pitchFamily="18" charset="0"/>
                          <a:cs typeface="Times New Roman" panose="02020603050405020304" pitchFamily="18" charset="0"/>
                        </a:rPr>
                        <a:t>CNN model along with Inception-</a:t>
                      </a:r>
                      <a:r>
                        <a:rPr lang="en-US" sz="1500" baseline="0" dirty="0" err="1" smtClean="0">
                          <a:latin typeface="Times New Roman" panose="02020603050405020304" pitchFamily="18" charset="0"/>
                          <a:cs typeface="Times New Roman" panose="02020603050405020304" pitchFamily="18" charset="0"/>
                        </a:rPr>
                        <a:t>Resnet</a:t>
                      </a:r>
                      <a:r>
                        <a:rPr lang="en-US" sz="1500" baseline="0" dirty="0" smtClean="0">
                          <a:latin typeface="Times New Roman" panose="02020603050405020304" pitchFamily="18" charset="0"/>
                          <a:cs typeface="Times New Roman" panose="02020603050405020304" pitchFamily="18" charset="0"/>
                        </a:rPr>
                        <a:t> architecture</a:t>
                      </a:r>
                      <a:endParaRPr lang="en-US" sz="1500" baseline="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aseline="0" dirty="0" err="1" smtClean="0">
                          <a:latin typeface="Times New Roman" panose="02020603050405020304" pitchFamily="18" charset="0"/>
                          <a:cs typeface="Times New Roman" panose="02020603050405020304" pitchFamily="18" charset="0"/>
                        </a:rPr>
                        <a:t>ImageNet</a:t>
                      </a:r>
                      <a:r>
                        <a:rPr lang="en-US" sz="1500" baseline="0" dirty="0" smtClean="0">
                          <a:latin typeface="Times New Roman" panose="02020603050405020304" pitchFamily="18" charset="0"/>
                          <a:cs typeface="Times New Roman" panose="02020603050405020304" pitchFamily="18" charset="0"/>
                        </a:rPr>
                        <a:t> Dataset</a:t>
                      </a:r>
                      <a:endParaRPr lang="en-IN" sz="1500" baseline="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500" baseline="0" dirty="0" smtClean="0">
                          <a:latin typeface="Times New Roman" panose="02020603050405020304" pitchFamily="18" charset="0"/>
                          <a:cs typeface="Times New Roman" panose="02020603050405020304" pitchFamily="18" charset="0"/>
                        </a:rPr>
                        <a:t>The model is re-trained using okra plant images data. A few experiments are conducted by changing the </a:t>
                      </a:r>
                      <a:r>
                        <a:rPr lang="en-IN" sz="1500" baseline="0" dirty="0" err="1" smtClean="0">
                          <a:latin typeface="Times New Roman" panose="02020603050405020304" pitchFamily="18" charset="0"/>
                          <a:cs typeface="Times New Roman" panose="02020603050405020304" pitchFamily="18" charset="0"/>
                        </a:rPr>
                        <a:t>hyperparameter</a:t>
                      </a:r>
                      <a:r>
                        <a:rPr lang="en-IN" sz="1500" baseline="0" dirty="0" smtClean="0">
                          <a:latin typeface="Times New Roman" panose="02020603050405020304" pitchFamily="18" charset="0"/>
                          <a:cs typeface="Times New Roman" panose="02020603050405020304" pitchFamily="18" charset="0"/>
                        </a:rPr>
                        <a:t> such as learning rate and epochs.</a:t>
                      </a:r>
                      <a:endParaRPr lang="en-IN" sz="1500" baseline="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554693707"/>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1458 -0.00115 L -0.59909 0.00324 " pathEditMode="relative" rAng="0" ptsTypes="AA">
                                      <p:cBhvr>
                                        <p:cTn id="6" dur="2000" fill="hold"/>
                                        <p:tgtEl>
                                          <p:spTgt spid="6"/>
                                        </p:tgtEl>
                                        <p:attrNameLst>
                                          <p:attrName>ppt_x</p:attrName>
                                          <p:attrName>ppt_y</p:attrName>
                                        </p:attrNameLst>
                                      </p:cBhvr>
                                      <p:rCtr x="-30690"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3"/>
          <p:cNvSpPr txBox="1">
            <a:spLocks noGrp="1"/>
          </p:cNvSpPr>
          <p:nvPr>
            <p:ph type="title" idx="4294967295"/>
          </p:nvPr>
        </p:nvSpPr>
        <p:spPr>
          <a:xfrm>
            <a:off x="0" y="232920"/>
            <a:ext cx="12191760" cy="714600"/>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lvl="0" algn="ctr">
              <a:buClr>
                <a:srgbClr val="000000"/>
              </a:buClr>
              <a:buSzPts val="2800"/>
            </a:pPr>
            <a:r>
              <a:rPr lang="en-US" dirty="0" smtClean="0">
                <a:solidFill>
                  <a:srgbClr val="FFFFFF"/>
                </a:solidFill>
                <a:latin typeface="Times New Roman"/>
                <a:ea typeface="Calibri"/>
                <a:cs typeface="Times New Roman"/>
                <a:sym typeface="Times New Roman"/>
              </a:rPr>
              <a:t>Literature Survey</a:t>
            </a:r>
            <a:endParaRPr b="0" i="0" u="none" strike="noStrike" cap="none">
              <a:solidFill>
                <a:srgbClr val="000000"/>
              </a:solidFill>
              <a:latin typeface="Calibri"/>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xmlns="" val="1832361929"/>
              </p:ext>
            </p:extLst>
          </p:nvPr>
        </p:nvGraphicFramePr>
        <p:xfrm>
          <a:off x="-1" y="928671"/>
          <a:ext cx="11668165" cy="5715040"/>
        </p:xfrm>
        <a:graphic>
          <a:graphicData uri="http://schemas.openxmlformats.org/drawingml/2006/table">
            <a:tbl>
              <a:tblPr firstRow="1" bandRow="1">
                <a:tableStyleId>{69012ECD-51FC-41F1-AA8D-1B2483CD663E}</a:tableStyleId>
              </a:tblPr>
              <a:tblGrid>
                <a:gridCol w="650147">
                  <a:extLst>
                    <a:ext uri="{9D8B030D-6E8A-4147-A177-3AD203B41FA5}">
                      <a16:colId xmlns="" xmlns:a16="http://schemas.microsoft.com/office/drawing/2014/main" val="720827713"/>
                    </a:ext>
                  </a:extLst>
                </a:gridCol>
                <a:gridCol w="1935213">
                  <a:extLst>
                    <a:ext uri="{9D8B030D-6E8A-4147-A177-3AD203B41FA5}">
                      <a16:colId xmlns="" xmlns:a16="http://schemas.microsoft.com/office/drawing/2014/main" val="566664756"/>
                    </a:ext>
                  </a:extLst>
                </a:gridCol>
                <a:gridCol w="2483236">
                  <a:extLst>
                    <a:ext uri="{9D8B030D-6E8A-4147-A177-3AD203B41FA5}">
                      <a16:colId xmlns="" xmlns:a16="http://schemas.microsoft.com/office/drawing/2014/main" val="2583442079"/>
                    </a:ext>
                  </a:extLst>
                </a:gridCol>
                <a:gridCol w="2134009">
                  <a:extLst>
                    <a:ext uri="{9D8B030D-6E8A-4147-A177-3AD203B41FA5}">
                      <a16:colId xmlns="" xmlns:a16="http://schemas.microsoft.com/office/drawing/2014/main" val="3053239561"/>
                    </a:ext>
                  </a:extLst>
                </a:gridCol>
                <a:gridCol w="1746891">
                  <a:extLst>
                    <a:ext uri="{9D8B030D-6E8A-4147-A177-3AD203B41FA5}">
                      <a16:colId xmlns="" xmlns:a16="http://schemas.microsoft.com/office/drawing/2014/main" val="2878787163"/>
                    </a:ext>
                  </a:extLst>
                </a:gridCol>
                <a:gridCol w="2718669">
                  <a:extLst>
                    <a:ext uri="{9D8B030D-6E8A-4147-A177-3AD203B41FA5}">
                      <a16:colId xmlns="" xmlns:a16="http://schemas.microsoft.com/office/drawing/2014/main" val="2465018948"/>
                    </a:ext>
                  </a:extLst>
                </a:gridCol>
              </a:tblGrid>
              <a:tr h="1175813">
                <a:tc>
                  <a:txBody>
                    <a:bodyPr/>
                    <a:lstStyle/>
                    <a:p>
                      <a:r>
                        <a:rPr lang="en-US" sz="1600" dirty="0">
                          <a:latin typeface="Times New Roman" panose="02020603050405020304" pitchFamily="18" charset="0"/>
                          <a:cs typeface="Times New Roman" panose="02020603050405020304" pitchFamily="18" charset="0"/>
                        </a:rPr>
                        <a:t>s.no</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Times New Roman" panose="02020603050405020304" pitchFamily="18" charset="0"/>
                          <a:cs typeface="Times New Roman" panose="02020603050405020304" pitchFamily="18" charset="0"/>
                        </a:rPr>
                        <a:t>Publisher/Journal</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Times New Roman" panose="02020603050405020304" pitchFamily="18" charset="0"/>
                          <a:cs typeface="Times New Roman" panose="02020603050405020304" pitchFamily="18" charset="0"/>
                        </a:rPr>
                        <a:t>Title</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Times New Roman" panose="02020603050405020304" pitchFamily="18" charset="0"/>
                          <a:cs typeface="Times New Roman" panose="02020603050405020304" pitchFamily="18" charset="0"/>
                        </a:rPr>
                        <a:t>Authors</a:t>
                      </a:r>
                      <a:r>
                        <a:rPr lang="en-US" sz="1600" baseline="0" dirty="0">
                          <a:latin typeface="Times New Roman" panose="02020603050405020304" pitchFamily="18" charset="0"/>
                          <a:cs typeface="Times New Roman" panose="02020603050405020304" pitchFamily="18" charset="0"/>
                        </a:rPr>
                        <a:t> Name</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Year of Publication</a:t>
                      </a:r>
                      <a:endParaRPr lang="en-IN" sz="16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Times New Roman" panose="02020603050405020304" pitchFamily="18" charset="0"/>
                          <a:cs typeface="Times New Roman" panose="02020603050405020304" pitchFamily="18" charset="0"/>
                        </a:rPr>
                        <a:t>Summary</a:t>
                      </a:r>
                      <a:r>
                        <a:rPr lang="en-US" sz="1600" baseline="0" dirty="0">
                          <a:latin typeface="Times New Roman" panose="02020603050405020304" pitchFamily="18" charset="0"/>
                          <a:cs typeface="Times New Roman" panose="02020603050405020304" pitchFamily="18" charset="0"/>
                        </a:rPr>
                        <a:t> of the paper</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3499334"/>
                  </a:ext>
                </a:extLst>
              </a:tr>
              <a:tr h="2314073">
                <a:tc>
                  <a:txBody>
                    <a:bodyPr/>
                    <a:lstStyle/>
                    <a:p>
                      <a:pPr algn="ctr"/>
                      <a:r>
                        <a:rPr lang="en-US" sz="1500" dirty="0">
                          <a:latin typeface="Times New Roman" panose="02020603050405020304" pitchFamily="18" charset="0"/>
                          <a:cs typeface="Times New Roman" panose="02020603050405020304" pitchFamily="18" charset="0"/>
                        </a:rPr>
                        <a:t> </a:t>
                      </a:r>
                      <a:r>
                        <a:rPr lang="en-US" sz="1500" dirty="0" smtClean="0">
                          <a:latin typeface="Times New Roman" panose="02020603050405020304" pitchFamily="18" charset="0"/>
                          <a:cs typeface="Times New Roman" panose="02020603050405020304" pitchFamily="18" charset="0"/>
                        </a:rPr>
                        <a:t>[3]</a:t>
                      </a:r>
                      <a:endParaRPr lang="en-IN" sz="15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l"/>
                      <a:r>
                        <a:rPr lang="es-ES" sz="1550" dirty="0" err="1" smtClean="0">
                          <a:latin typeface="Times New Roman" panose="02020603050405020304" pitchFamily="18" charset="0"/>
                          <a:cs typeface="Times New Roman" panose="02020603050405020304" pitchFamily="18" charset="0"/>
                        </a:rPr>
                        <a:t>Auckland</a:t>
                      </a:r>
                      <a:r>
                        <a:rPr lang="es-ES" sz="1550" baseline="0" dirty="0" smtClean="0">
                          <a:latin typeface="Times New Roman" panose="02020603050405020304" pitchFamily="18" charset="0"/>
                          <a:cs typeface="Times New Roman" panose="02020603050405020304" pitchFamily="18" charset="0"/>
                        </a:rPr>
                        <a:t> </a:t>
                      </a:r>
                      <a:r>
                        <a:rPr lang="es-ES" sz="1550" baseline="0" dirty="0" err="1" smtClean="0">
                          <a:latin typeface="Times New Roman" panose="02020603050405020304" pitchFamily="18" charset="0"/>
                          <a:cs typeface="Times New Roman" panose="02020603050405020304" pitchFamily="18" charset="0"/>
                        </a:rPr>
                        <a:t>University</a:t>
                      </a:r>
                      <a:r>
                        <a:rPr lang="es-ES" sz="1550" baseline="0" dirty="0" smtClean="0">
                          <a:latin typeface="Times New Roman" panose="02020603050405020304" pitchFamily="18" charset="0"/>
                          <a:cs typeface="Times New Roman" panose="02020603050405020304" pitchFamily="18" charset="0"/>
                        </a:rPr>
                        <a:t> of </a:t>
                      </a:r>
                      <a:r>
                        <a:rPr lang="es-ES" sz="1550" baseline="0" dirty="0" err="1" smtClean="0">
                          <a:latin typeface="Times New Roman" panose="02020603050405020304" pitchFamily="18" charset="0"/>
                          <a:cs typeface="Times New Roman" panose="02020603050405020304" pitchFamily="18" charset="0"/>
                        </a:rPr>
                        <a:t>Technology</a:t>
                      </a:r>
                      <a:endParaRPr lang="en-IN" sz="155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l"/>
                      <a:r>
                        <a:rPr lang="en-US" sz="1500" baseline="0" dirty="0" smtClean="0">
                          <a:latin typeface="Times New Roman" panose="02020603050405020304" pitchFamily="18" charset="0"/>
                          <a:cs typeface="Times New Roman" panose="02020603050405020304" pitchFamily="18" charset="0"/>
                        </a:rPr>
                        <a:t>The Comprehension Review on Detection of Macro Nutrients Deficiency in Plants based on the Image processing Technique.</a:t>
                      </a:r>
                      <a:endParaRPr lang="en-IN" sz="15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IN" sz="1500" dirty="0" smtClean="0">
                          <a:latin typeface="Times New Roman" panose="02020603050405020304" pitchFamily="18" charset="0"/>
                          <a:cs typeface="Times New Roman" panose="02020603050405020304" pitchFamily="18" charset="0"/>
                        </a:rPr>
                        <a:t>1.Lia</a:t>
                      </a:r>
                      <a:r>
                        <a:rPr lang="en-IN" sz="1500" baseline="0" dirty="0" smtClean="0">
                          <a:latin typeface="Times New Roman" panose="02020603050405020304" pitchFamily="18" charset="0"/>
                          <a:cs typeface="Times New Roman" panose="02020603050405020304" pitchFamily="18" charset="0"/>
                        </a:rPr>
                        <a:t> </a:t>
                      </a:r>
                      <a:r>
                        <a:rPr lang="en-IN" sz="1500" baseline="0" dirty="0" err="1" smtClean="0">
                          <a:latin typeface="Times New Roman" panose="02020603050405020304" pitchFamily="18" charset="0"/>
                          <a:cs typeface="Times New Roman" panose="02020603050405020304" pitchFamily="18" charset="0"/>
                        </a:rPr>
                        <a:t>Kamelia</a:t>
                      </a:r>
                      <a:r>
                        <a:rPr lang="en-IN" sz="1500" baseline="0" dirty="0" smtClean="0">
                          <a:latin typeface="Times New Roman" panose="02020603050405020304" pitchFamily="18" charset="0"/>
                          <a:cs typeface="Times New Roman" panose="02020603050405020304" pitchFamily="18" charset="0"/>
                        </a:rPr>
                        <a:t> </a:t>
                      </a:r>
                      <a:endParaRPr lang="en-IN" sz="1500" dirty="0">
                        <a:latin typeface="Times New Roman" panose="02020603050405020304" pitchFamily="18" charset="0"/>
                        <a:cs typeface="Times New Roman" panose="02020603050405020304" pitchFamily="18" charset="0"/>
                      </a:endParaRPr>
                    </a:p>
                    <a:p>
                      <a:r>
                        <a:rPr lang="en-IN" sz="1500" dirty="0" smtClean="0">
                          <a:latin typeface="Times New Roman" panose="02020603050405020304" pitchFamily="18" charset="0"/>
                          <a:cs typeface="Times New Roman" panose="02020603050405020304" pitchFamily="18" charset="0"/>
                        </a:rPr>
                        <a:t>2.Titik</a:t>
                      </a:r>
                      <a:r>
                        <a:rPr lang="en-IN" sz="1500" baseline="0" dirty="0" smtClean="0">
                          <a:latin typeface="Times New Roman" panose="02020603050405020304" pitchFamily="18" charset="0"/>
                          <a:cs typeface="Times New Roman" panose="02020603050405020304" pitchFamily="18" charset="0"/>
                        </a:rPr>
                        <a:t> </a:t>
                      </a:r>
                      <a:r>
                        <a:rPr lang="en-IN" sz="1500" baseline="0" dirty="0" err="1" smtClean="0">
                          <a:latin typeface="Times New Roman" panose="02020603050405020304" pitchFamily="18" charset="0"/>
                          <a:cs typeface="Times New Roman" panose="02020603050405020304" pitchFamily="18" charset="0"/>
                        </a:rPr>
                        <a:t>Khawa</a:t>
                      </a:r>
                      <a:r>
                        <a:rPr lang="en-IN" sz="1500" baseline="0" dirty="0" smtClean="0">
                          <a:latin typeface="Times New Roman" panose="02020603050405020304" pitchFamily="18" charset="0"/>
                          <a:cs typeface="Times New Roman" panose="02020603050405020304" pitchFamily="18" charset="0"/>
                        </a:rPr>
                        <a:t> </a:t>
                      </a:r>
                      <a:r>
                        <a:rPr lang="en-IN" sz="1500" baseline="0" dirty="0" err="1" smtClean="0">
                          <a:latin typeface="Times New Roman" panose="02020603050405020304" pitchFamily="18" charset="0"/>
                          <a:cs typeface="Times New Roman" panose="02020603050405020304" pitchFamily="18" charset="0"/>
                        </a:rPr>
                        <a:t>Binti</a:t>
                      </a:r>
                      <a:r>
                        <a:rPr lang="en-IN" sz="1500" baseline="0" dirty="0" smtClean="0">
                          <a:latin typeface="Times New Roman" panose="02020603050405020304" pitchFamily="18" charset="0"/>
                          <a:cs typeface="Times New Roman" panose="02020603050405020304" pitchFamily="18" charset="0"/>
                        </a:rPr>
                        <a:t> Abdul </a:t>
                      </a:r>
                      <a:r>
                        <a:rPr lang="en-IN" sz="1500" baseline="0" dirty="0" err="1" smtClean="0">
                          <a:latin typeface="Times New Roman" panose="02020603050405020304" pitchFamily="18" charset="0"/>
                          <a:cs typeface="Times New Roman" panose="02020603050405020304" pitchFamily="18" charset="0"/>
                        </a:rPr>
                        <a:t>Rahman</a:t>
                      </a:r>
                      <a:endParaRPr lang="en-IN" sz="1500" dirty="0">
                        <a:latin typeface="Times New Roman" panose="02020603050405020304" pitchFamily="18" charset="0"/>
                        <a:cs typeface="Times New Roman" panose="02020603050405020304" pitchFamily="18" charset="0"/>
                      </a:endParaRPr>
                    </a:p>
                    <a:p>
                      <a:r>
                        <a:rPr lang="en-IN" sz="1500" dirty="0" smtClean="0">
                          <a:latin typeface="Times New Roman" panose="02020603050405020304" pitchFamily="18" charset="0"/>
                          <a:cs typeface="Times New Roman" panose="02020603050405020304" pitchFamily="18" charset="0"/>
                        </a:rPr>
                        <a:t>3.Hoga</a:t>
                      </a:r>
                      <a:r>
                        <a:rPr lang="en-IN" sz="1500" baseline="0" dirty="0" smtClean="0">
                          <a:latin typeface="Times New Roman" panose="02020603050405020304" pitchFamily="18" charset="0"/>
                          <a:cs typeface="Times New Roman" panose="02020603050405020304" pitchFamily="18" charset="0"/>
                        </a:rPr>
                        <a:t> </a:t>
                      </a:r>
                      <a:r>
                        <a:rPr lang="en-IN" sz="1500" baseline="0" dirty="0" err="1" smtClean="0">
                          <a:latin typeface="Times New Roman" panose="02020603050405020304" pitchFamily="18" charset="0"/>
                          <a:cs typeface="Times New Roman" panose="02020603050405020304" pitchFamily="18" charset="0"/>
                        </a:rPr>
                        <a:t>Saragih</a:t>
                      </a:r>
                      <a:r>
                        <a:rPr lang="en-IN" sz="1500" baseline="0" dirty="0" smtClean="0">
                          <a:latin typeface="Times New Roman" panose="02020603050405020304" pitchFamily="18" charset="0"/>
                          <a:cs typeface="Times New Roman" panose="02020603050405020304" pitchFamily="18" charset="0"/>
                        </a:rPr>
                        <a:t> </a:t>
                      </a:r>
                      <a:endParaRPr lang="en-IN" sz="1500" dirty="0">
                        <a:latin typeface="Times New Roman" panose="02020603050405020304" pitchFamily="18" charset="0"/>
                        <a:cs typeface="Times New Roman" panose="02020603050405020304" pitchFamily="18" charset="0"/>
                      </a:endParaRPr>
                    </a:p>
                    <a:p>
                      <a:r>
                        <a:rPr lang="en-IN" sz="1500" dirty="0" smtClean="0">
                          <a:latin typeface="Times New Roman" panose="02020603050405020304" pitchFamily="18" charset="0"/>
                          <a:cs typeface="Times New Roman" panose="02020603050405020304" pitchFamily="18" charset="0"/>
                        </a:rPr>
                        <a:t>4.Reni</a:t>
                      </a:r>
                      <a:r>
                        <a:rPr lang="en-IN" sz="1500" baseline="0" dirty="0" smtClean="0">
                          <a:latin typeface="Times New Roman" panose="02020603050405020304" pitchFamily="18" charset="0"/>
                          <a:cs typeface="Times New Roman" panose="02020603050405020304" pitchFamily="18" charset="0"/>
                        </a:rPr>
                        <a:t> </a:t>
                      </a:r>
                      <a:r>
                        <a:rPr lang="en-IN" sz="1500" baseline="0" dirty="0" err="1" smtClean="0">
                          <a:latin typeface="Times New Roman" panose="02020603050405020304" pitchFamily="18" charset="0"/>
                          <a:cs typeface="Times New Roman" panose="02020603050405020304" pitchFamily="18" charset="0"/>
                        </a:rPr>
                        <a:t>Haerani</a:t>
                      </a:r>
                      <a:r>
                        <a:rPr lang="en-IN" sz="1500" baseline="0" dirty="0" smtClean="0">
                          <a:latin typeface="Times New Roman" panose="02020603050405020304" pitchFamily="18" charset="0"/>
                          <a:cs typeface="Times New Roman" panose="02020603050405020304" pitchFamily="18"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500" dirty="0" smtClean="0">
                          <a:latin typeface="Times New Roman" panose="02020603050405020304" pitchFamily="18" charset="0"/>
                          <a:cs typeface="Times New Roman" panose="02020603050405020304" pitchFamily="18" charset="0"/>
                        </a:rPr>
                        <a:t>2020</a:t>
                      </a:r>
                      <a:endParaRPr lang="en-IN" sz="15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IN" sz="1500" baseline="0" dirty="0" smtClean="0">
                          <a:solidFill>
                            <a:schemeClr val="tx1"/>
                          </a:solidFill>
                          <a:latin typeface="Times New Roman" panose="02020603050405020304" pitchFamily="18" charset="0"/>
                          <a:cs typeface="Times New Roman" panose="02020603050405020304" pitchFamily="18" charset="0"/>
                        </a:rPr>
                        <a:t>This paper discusses various methods used in the detection of nutrient deficiencies in plants based on visual images. This research will support the growth of agriculture automation equipment and system in more approaches</a:t>
                      </a:r>
                      <a:endParaRPr lang="en-IN" sz="15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1547577701"/>
                  </a:ext>
                </a:extLst>
              </a:tr>
              <a:tr h="2225154">
                <a:tc gridSpan="6">
                  <a:txBody>
                    <a:bodyPr/>
                    <a:lstStyle/>
                    <a:p>
                      <a:pPr algn="ctr"/>
                      <a:endParaRPr lang="en-IN" sz="1500" dirty="0">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pPr algn="l"/>
                      <a:endParaRPr lang="en-IN" sz="15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pPr algn="l"/>
                      <a:endParaRPr lang="en-IN" sz="15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en-IN" sz="15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pPr algn="ctr"/>
                      <a:endParaRPr lang="en-IN" sz="15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IN" sz="15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10002"/>
                  </a:ext>
                </a:extLst>
              </a:tr>
            </a:tbl>
          </a:graphicData>
        </a:graphic>
      </p:graphicFrame>
      <p:sp>
        <p:nvSpPr>
          <p:cNvPr id="5" name="Rectangle 4"/>
          <p:cNvSpPr/>
          <p:nvPr/>
        </p:nvSpPr>
        <p:spPr>
          <a:xfrm rot="16200000">
            <a:off x="10707983" y="2108494"/>
            <a:ext cx="2467069" cy="456972"/>
          </a:xfrm>
          <a:prstGeom prst="rect">
            <a:avLst/>
          </a:prstGeom>
          <a:solidFill>
            <a:schemeClr val="accent2">
              <a:lumMod val="60000"/>
              <a:lumOff val="40000"/>
            </a:schemeClr>
          </a:solidFill>
          <a:ln>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500" dirty="0">
                <a:latin typeface="Times New Roman" panose="02020603050405020304" pitchFamily="18" charset="0"/>
                <a:cs typeface="Times New Roman" panose="02020603050405020304" pitchFamily="18" charset="0"/>
              </a:rPr>
              <a:t>Additional </a:t>
            </a:r>
            <a:r>
              <a:rPr lang="en-US" sz="1500" dirty="0">
                <a:solidFill>
                  <a:schemeClr val="tx1"/>
                </a:solidFill>
                <a:latin typeface="Times New Roman" panose="02020603050405020304" pitchFamily="18" charset="0"/>
                <a:cs typeface="Times New Roman" panose="02020603050405020304" pitchFamily="18" charset="0"/>
              </a:rPr>
              <a:t>Summary</a:t>
            </a:r>
            <a:endParaRPr lang="en-IN" sz="1500" dirty="0">
              <a:solidFill>
                <a:schemeClr val="tx1"/>
              </a:solidFill>
              <a:latin typeface="Times New Roman" panose="02020603050405020304" pitchFamily="18" charset="0"/>
              <a:cs typeface="Times New Roman" panose="02020603050405020304"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1331633882"/>
              </p:ext>
            </p:extLst>
          </p:nvPr>
        </p:nvGraphicFramePr>
        <p:xfrm>
          <a:off x="12192000" y="1103445"/>
          <a:ext cx="6829043" cy="2452357"/>
        </p:xfrm>
        <a:graphic>
          <a:graphicData uri="http://schemas.openxmlformats.org/drawingml/2006/table">
            <a:tbl>
              <a:tblPr firstRow="1" bandRow="1">
                <a:tableStyleId>{5C22544A-7EE6-4342-B048-85BDC9FD1C3A}</a:tableStyleId>
              </a:tblPr>
              <a:tblGrid>
                <a:gridCol w="2525605">
                  <a:extLst>
                    <a:ext uri="{9D8B030D-6E8A-4147-A177-3AD203B41FA5}">
                      <a16:colId xmlns="" xmlns:a16="http://schemas.microsoft.com/office/drawing/2014/main" val="4111305687"/>
                    </a:ext>
                  </a:extLst>
                </a:gridCol>
                <a:gridCol w="2066100">
                  <a:extLst>
                    <a:ext uri="{9D8B030D-6E8A-4147-A177-3AD203B41FA5}">
                      <a16:colId xmlns="" xmlns:a16="http://schemas.microsoft.com/office/drawing/2014/main" val="135340123"/>
                    </a:ext>
                  </a:extLst>
                </a:gridCol>
                <a:gridCol w="2237338">
                  <a:extLst>
                    <a:ext uri="{9D8B030D-6E8A-4147-A177-3AD203B41FA5}">
                      <a16:colId xmlns="" xmlns:a16="http://schemas.microsoft.com/office/drawing/2014/main" val="846758422"/>
                    </a:ext>
                  </a:extLst>
                </a:gridCol>
              </a:tblGrid>
              <a:tr h="346396">
                <a:tc>
                  <a:txBody>
                    <a:bodyPr/>
                    <a:lstStyle/>
                    <a:p>
                      <a:pPr algn="ctr"/>
                      <a:r>
                        <a:rPr lang="en-US" sz="1500" baseline="0" dirty="0">
                          <a:latin typeface="Times New Roman" panose="02020603050405020304" pitchFamily="18" charset="0"/>
                          <a:cs typeface="Times New Roman" panose="02020603050405020304" pitchFamily="18" charset="0"/>
                        </a:rPr>
                        <a:t>Algorithms</a:t>
                      </a:r>
                      <a:endParaRPr lang="en-IN" sz="1500" baseline="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aseline="0" dirty="0">
                          <a:latin typeface="Times New Roman" panose="02020603050405020304" pitchFamily="18" charset="0"/>
                          <a:cs typeface="Times New Roman" panose="02020603050405020304" pitchFamily="18" charset="0"/>
                        </a:rPr>
                        <a:t>      </a:t>
                      </a:r>
                      <a:r>
                        <a:rPr lang="en-US" sz="1500" baseline="0" dirty="0" err="1">
                          <a:latin typeface="Times New Roman" panose="02020603050405020304" pitchFamily="18" charset="0"/>
                          <a:cs typeface="Times New Roman" panose="02020603050405020304" pitchFamily="18" charset="0"/>
                        </a:rPr>
                        <a:t>DataSets</a:t>
                      </a:r>
                      <a:endParaRPr lang="en-IN" sz="1500" baseline="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aseline="0" dirty="0">
                          <a:latin typeface="Times New Roman" panose="02020603050405020304" pitchFamily="18" charset="0"/>
                          <a:cs typeface="Times New Roman" panose="02020603050405020304" pitchFamily="18" charset="0"/>
                        </a:rPr>
                        <a:t>Improvements</a:t>
                      </a:r>
                      <a:endParaRPr lang="en-IN" sz="1500" baseline="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378010582"/>
                  </a:ext>
                </a:extLst>
              </a:tr>
              <a:tr h="2105961">
                <a:tc>
                  <a:txBody>
                    <a:bodyPr/>
                    <a:lstStyle/>
                    <a:p>
                      <a:r>
                        <a:rPr lang="en-US" sz="1500" baseline="0" dirty="0" smtClean="0">
                          <a:latin typeface="Times New Roman" panose="02020603050405020304" pitchFamily="18" charset="0"/>
                          <a:cs typeface="Times New Roman" panose="02020603050405020304" pitchFamily="18" charset="0"/>
                        </a:rPr>
                        <a:t>PSNR, MSE, RMSE</a:t>
                      </a:r>
                      <a:endParaRPr lang="en-US" sz="1500" baseline="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aseline="0" dirty="0" smtClean="0">
                          <a:latin typeface="Times New Roman" panose="02020603050405020304" pitchFamily="18" charset="0"/>
                          <a:cs typeface="Times New Roman" panose="02020603050405020304" pitchFamily="18" charset="0"/>
                        </a:rPr>
                        <a:t>-</a:t>
                      </a:r>
                      <a:endParaRPr lang="en-IN" sz="1500" baseline="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500" baseline="0" dirty="0" smtClean="0">
                          <a:latin typeface="Times New Roman" panose="02020603050405020304" pitchFamily="18" charset="0"/>
                          <a:cs typeface="Times New Roman" panose="02020603050405020304" pitchFamily="18" charset="0"/>
                        </a:rPr>
                        <a:t>The image acquisition will use the </a:t>
                      </a:r>
                      <a:r>
                        <a:rPr lang="en-IN" sz="1500" baseline="0" dirty="0" err="1" smtClean="0">
                          <a:latin typeface="Times New Roman" panose="02020603050405020304" pitchFamily="18" charset="0"/>
                          <a:cs typeface="Times New Roman" panose="02020603050405020304" pitchFamily="18" charset="0"/>
                        </a:rPr>
                        <a:t>smartphone</a:t>
                      </a:r>
                      <a:r>
                        <a:rPr lang="en-IN" sz="1500" baseline="0" dirty="0" smtClean="0">
                          <a:latin typeface="Times New Roman" panose="02020603050405020304" pitchFamily="18" charset="0"/>
                          <a:cs typeface="Times New Roman" panose="02020603050405020304" pitchFamily="18" charset="0"/>
                        </a:rPr>
                        <a:t> camera to facilitate the farmers identifying the nutrient deficiency symptoms.</a:t>
                      </a:r>
                      <a:endParaRPr lang="en-IN" sz="1500" baseline="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554693707"/>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1458 -0.00115 L -0.59909 0.00324 " pathEditMode="relative" rAng="0" ptsTypes="AA">
                                      <p:cBhvr>
                                        <p:cTn id="6" dur="2000" fill="hold"/>
                                        <p:tgtEl>
                                          <p:spTgt spid="6"/>
                                        </p:tgtEl>
                                        <p:attrNameLst>
                                          <p:attrName>ppt_x</p:attrName>
                                          <p:attrName>ppt_y</p:attrName>
                                        </p:attrNameLst>
                                      </p:cBhvr>
                                      <p:rCtr x="-30690"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3"/>
          <p:cNvSpPr txBox="1">
            <a:spLocks noGrp="1"/>
          </p:cNvSpPr>
          <p:nvPr>
            <p:ph type="title" idx="4294967295"/>
          </p:nvPr>
        </p:nvSpPr>
        <p:spPr>
          <a:xfrm>
            <a:off x="0" y="232920"/>
            <a:ext cx="12191760" cy="714600"/>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lvl="0" algn="ctr">
              <a:buClr>
                <a:srgbClr val="000000"/>
              </a:buClr>
              <a:buSzPts val="2800"/>
            </a:pPr>
            <a:r>
              <a:rPr lang="en-US" dirty="0" smtClean="0">
                <a:solidFill>
                  <a:srgbClr val="FFFFFF"/>
                </a:solidFill>
                <a:latin typeface="Times New Roman"/>
                <a:ea typeface="Calibri"/>
                <a:cs typeface="Times New Roman"/>
                <a:sym typeface="Times New Roman"/>
              </a:rPr>
              <a:t>Literature Survey</a:t>
            </a:r>
            <a:endParaRPr b="0" i="0" u="none" strike="noStrike" cap="none">
              <a:solidFill>
                <a:srgbClr val="000000"/>
              </a:solidFill>
              <a:latin typeface="Calibri"/>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xmlns="" val="1832361929"/>
              </p:ext>
            </p:extLst>
          </p:nvPr>
        </p:nvGraphicFramePr>
        <p:xfrm>
          <a:off x="-1" y="928671"/>
          <a:ext cx="11668165" cy="5715040"/>
        </p:xfrm>
        <a:graphic>
          <a:graphicData uri="http://schemas.openxmlformats.org/drawingml/2006/table">
            <a:tbl>
              <a:tblPr firstRow="1" bandRow="1">
                <a:tableStyleId>{69012ECD-51FC-41F1-AA8D-1B2483CD663E}</a:tableStyleId>
              </a:tblPr>
              <a:tblGrid>
                <a:gridCol w="650147">
                  <a:extLst>
                    <a:ext uri="{9D8B030D-6E8A-4147-A177-3AD203B41FA5}">
                      <a16:colId xmlns="" xmlns:a16="http://schemas.microsoft.com/office/drawing/2014/main" val="720827713"/>
                    </a:ext>
                  </a:extLst>
                </a:gridCol>
                <a:gridCol w="1935213">
                  <a:extLst>
                    <a:ext uri="{9D8B030D-6E8A-4147-A177-3AD203B41FA5}">
                      <a16:colId xmlns="" xmlns:a16="http://schemas.microsoft.com/office/drawing/2014/main" val="566664756"/>
                    </a:ext>
                  </a:extLst>
                </a:gridCol>
                <a:gridCol w="2483236">
                  <a:extLst>
                    <a:ext uri="{9D8B030D-6E8A-4147-A177-3AD203B41FA5}">
                      <a16:colId xmlns="" xmlns:a16="http://schemas.microsoft.com/office/drawing/2014/main" val="2583442079"/>
                    </a:ext>
                  </a:extLst>
                </a:gridCol>
                <a:gridCol w="2134009">
                  <a:extLst>
                    <a:ext uri="{9D8B030D-6E8A-4147-A177-3AD203B41FA5}">
                      <a16:colId xmlns="" xmlns:a16="http://schemas.microsoft.com/office/drawing/2014/main" val="3053239561"/>
                    </a:ext>
                  </a:extLst>
                </a:gridCol>
                <a:gridCol w="1746891">
                  <a:extLst>
                    <a:ext uri="{9D8B030D-6E8A-4147-A177-3AD203B41FA5}">
                      <a16:colId xmlns="" xmlns:a16="http://schemas.microsoft.com/office/drawing/2014/main" val="2878787163"/>
                    </a:ext>
                  </a:extLst>
                </a:gridCol>
                <a:gridCol w="2718669">
                  <a:extLst>
                    <a:ext uri="{9D8B030D-6E8A-4147-A177-3AD203B41FA5}">
                      <a16:colId xmlns="" xmlns:a16="http://schemas.microsoft.com/office/drawing/2014/main" val="2465018948"/>
                    </a:ext>
                  </a:extLst>
                </a:gridCol>
              </a:tblGrid>
              <a:tr h="1175813">
                <a:tc>
                  <a:txBody>
                    <a:bodyPr/>
                    <a:lstStyle/>
                    <a:p>
                      <a:r>
                        <a:rPr lang="en-US" sz="1600" dirty="0">
                          <a:latin typeface="Times New Roman" panose="02020603050405020304" pitchFamily="18" charset="0"/>
                          <a:cs typeface="Times New Roman" panose="02020603050405020304" pitchFamily="18" charset="0"/>
                        </a:rPr>
                        <a:t>s.no</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Times New Roman" panose="02020603050405020304" pitchFamily="18" charset="0"/>
                          <a:cs typeface="Times New Roman" panose="02020603050405020304" pitchFamily="18" charset="0"/>
                        </a:rPr>
                        <a:t>Publisher/Journal</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Times New Roman" panose="02020603050405020304" pitchFamily="18" charset="0"/>
                          <a:cs typeface="Times New Roman" panose="02020603050405020304" pitchFamily="18" charset="0"/>
                        </a:rPr>
                        <a:t>Title</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Times New Roman" panose="02020603050405020304" pitchFamily="18" charset="0"/>
                          <a:cs typeface="Times New Roman" panose="02020603050405020304" pitchFamily="18" charset="0"/>
                        </a:rPr>
                        <a:t>Authors</a:t>
                      </a:r>
                      <a:r>
                        <a:rPr lang="en-US" sz="1600" baseline="0" dirty="0">
                          <a:latin typeface="Times New Roman" panose="02020603050405020304" pitchFamily="18" charset="0"/>
                          <a:cs typeface="Times New Roman" panose="02020603050405020304" pitchFamily="18" charset="0"/>
                        </a:rPr>
                        <a:t> Name</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Year of Publication</a:t>
                      </a:r>
                      <a:endParaRPr lang="en-IN" sz="16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Times New Roman" panose="02020603050405020304" pitchFamily="18" charset="0"/>
                          <a:cs typeface="Times New Roman" panose="02020603050405020304" pitchFamily="18" charset="0"/>
                        </a:rPr>
                        <a:t>Summary</a:t>
                      </a:r>
                      <a:r>
                        <a:rPr lang="en-US" sz="1600" baseline="0" dirty="0">
                          <a:latin typeface="Times New Roman" panose="02020603050405020304" pitchFamily="18" charset="0"/>
                          <a:cs typeface="Times New Roman" panose="02020603050405020304" pitchFamily="18" charset="0"/>
                        </a:rPr>
                        <a:t> of the paper</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3499334"/>
                  </a:ext>
                </a:extLst>
              </a:tr>
              <a:tr h="2314073">
                <a:tc>
                  <a:txBody>
                    <a:bodyPr/>
                    <a:lstStyle/>
                    <a:p>
                      <a:pPr algn="ctr"/>
                      <a:r>
                        <a:rPr lang="en-US" sz="1500" dirty="0">
                          <a:latin typeface="Times New Roman" panose="02020603050405020304" pitchFamily="18" charset="0"/>
                          <a:cs typeface="Times New Roman" panose="02020603050405020304" pitchFamily="18" charset="0"/>
                        </a:rPr>
                        <a:t> </a:t>
                      </a:r>
                      <a:r>
                        <a:rPr lang="en-US" sz="1500" dirty="0" smtClean="0">
                          <a:latin typeface="Times New Roman" panose="02020603050405020304" pitchFamily="18" charset="0"/>
                          <a:cs typeface="Times New Roman" panose="02020603050405020304" pitchFamily="18" charset="0"/>
                        </a:rPr>
                        <a:t>[4]</a:t>
                      </a:r>
                      <a:endParaRPr lang="en-IN" sz="15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l"/>
                      <a:r>
                        <a:rPr lang="en-IN" sz="1550" dirty="0" smtClean="0">
                          <a:latin typeface="Times New Roman" panose="02020603050405020304" pitchFamily="18" charset="0"/>
                          <a:cs typeface="Times New Roman" panose="02020603050405020304" pitchFamily="18" charset="0"/>
                        </a:rPr>
                        <a:t>Total</a:t>
                      </a:r>
                      <a:r>
                        <a:rPr lang="en-IN" sz="1550" baseline="0" dirty="0" smtClean="0">
                          <a:latin typeface="Times New Roman" panose="02020603050405020304" pitchFamily="18" charset="0"/>
                          <a:cs typeface="Times New Roman" panose="02020603050405020304" pitchFamily="18" charset="0"/>
                        </a:rPr>
                        <a:t> </a:t>
                      </a:r>
                      <a:r>
                        <a:rPr lang="en-IN" sz="1550" baseline="0" dirty="0" err="1" smtClean="0">
                          <a:latin typeface="Times New Roman" panose="02020603050405020304" pitchFamily="18" charset="0"/>
                          <a:cs typeface="Times New Roman" panose="02020603050405020304" pitchFamily="18" charset="0"/>
                        </a:rPr>
                        <a:t>Environement</a:t>
                      </a:r>
                      <a:r>
                        <a:rPr lang="en-IN" sz="1550" baseline="0" dirty="0" smtClean="0">
                          <a:latin typeface="Times New Roman" panose="02020603050405020304" pitchFamily="18" charset="0"/>
                          <a:cs typeface="Times New Roman" panose="02020603050405020304" pitchFamily="18" charset="0"/>
                        </a:rPr>
                        <a:t> Research themes</a:t>
                      </a:r>
                      <a:endParaRPr lang="en-IN" sz="155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l"/>
                      <a:r>
                        <a:rPr lang="en-US" sz="1500" baseline="0" dirty="0" smtClean="0">
                          <a:latin typeface="Times New Roman" panose="02020603050405020304" pitchFamily="18" charset="0"/>
                          <a:cs typeface="Times New Roman" panose="02020603050405020304" pitchFamily="18" charset="0"/>
                        </a:rPr>
                        <a:t>Protecting the environment from pollution through early detection of infections on crops using deep belief network in paddy.</a:t>
                      </a:r>
                      <a:endParaRPr lang="en-IN" sz="15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IN" sz="1500" dirty="0" smtClean="0">
                          <a:latin typeface="Times New Roman" panose="02020603050405020304" pitchFamily="18" charset="0"/>
                          <a:cs typeface="Times New Roman" panose="02020603050405020304" pitchFamily="18" charset="0"/>
                        </a:rPr>
                        <a:t>1.A</a:t>
                      </a:r>
                      <a:r>
                        <a:rPr lang="en-IN" sz="1500" baseline="0" dirty="0" smtClean="0">
                          <a:latin typeface="Times New Roman" panose="02020603050405020304" pitchFamily="18" charset="0"/>
                          <a:cs typeface="Times New Roman" panose="02020603050405020304" pitchFamily="18" charset="0"/>
                        </a:rPr>
                        <a:t>. </a:t>
                      </a:r>
                      <a:r>
                        <a:rPr lang="en-IN" sz="1500" baseline="0" dirty="0" err="1" smtClean="0">
                          <a:latin typeface="Times New Roman" panose="02020603050405020304" pitchFamily="18" charset="0"/>
                          <a:cs typeface="Times New Roman" panose="02020603050405020304" pitchFamily="18" charset="0"/>
                        </a:rPr>
                        <a:t>Pushpa</a:t>
                      </a:r>
                      <a:r>
                        <a:rPr lang="en-IN" sz="1500" baseline="0" dirty="0" smtClean="0">
                          <a:latin typeface="Times New Roman" panose="02020603050405020304" pitchFamily="18" charset="0"/>
                          <a:cs typeface="Times New Roman" panose="02020603050405020304" pitchFamily="18" charset="0"/>
                        </a:rPr>
                        <a:t> </a:t>
                      </a:r>
                      <a:r>
                        <a:rPr lang="en-IN" sz="1500" baseline="0" dirty="0" err="1" smtClean="0">
                          <a:latin typeface="Times New Roman" panose="02020603050405020304" pitchFamily="18" charset="0"/>
                          <a:cs typeface="Times New Roman" panose="02020603050405020304" pitchFamily="18" charset="0"/>
                        </a:rPr>
                        <a:t>AthisayaSakila</a:t>
                      </a:r>
                      <a:r>
                        <a:rPr lang="en-IN" sz="1500" baseline="0" dirty="0" smtClean="0">
                          <a:latin typeface="Times New Roman" panose="02020603050405020304" pitchFamily="18" charset="0"/>
                          <a:cs typeface="Times New Roman" panose="02020603050405020304" pitchFamily="18" charset="0"/>
                        </a:rPr>
                        <a:t> </a:t>
                      </a:r>
                      <a:r>
                        <a:rPr lang="en-IN" sz="1500" baseline="0" dirty="0" err="1" smtClean="0">
                          <a:latin typeface="Times New Roman" panose="02020603050405020304" pitchFamily="18" charset="0"/>
                          <a:cs typeface="Times New Roman" panose="02020603050405020304" pitchFamily="18" charset="0"/>
                        </a:rPr>
                        <a:t>Rani</a:t>
                      </a:r>
                      <a:endParaRPr lang="en-IN" sz="1500" dirty="0">
                        <a:latin typeface="Times New Roman" panose="02020603050405020304" pitchFamily="18" charset="0"/>
                        <a:cs typeface="Times New Roman" panose="02020603050405020304" pitchFamily="18" charset="0"/>
                      </a:endParaRPr>
                    </a:p>
                    <a:p>
                      <a:r>
                        <a:rPr lang="en-IN" sz="1500" dirty="0" smtClean="0">
                          <a:latin typeface="Times New Roman" panose="02020603050405020304" pitchFamily="18" charset="0"/>
                          <a:cs typeface="Times New Roman" panose="02020603050405020304" pitchFamily="18" charset="0"/>
                        </a:rPr>
                        <a:t>2.N.</a:t>
                      </a:r>
                      <a:r>
                        <a:rPr lang="en-IN" sz="1500" baseline="0" dirty="0" smtClean="0">
                          <a:latin typeface="Times New Roman" panose="02020603050405020304" pitchFamily="18" charset="0"/>
                          <a:cs typeface="Times New Roman" panose="02020603050405020304" pitchFamily="18" charset="0"/>
                        </a:rPr>
                        <a:t> Suresh Singh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500" dirty="0" smtClean="0">
                          <a:latin typeface="Times New Roman" panose="02020603050405020304" pitchFamily="18" charset="0"/>
                          <a:cs typeface="Times New Roman" panose="02020603050405020304" pitchFamily="18" charset="0"/>
                        </a:rPr>
                        <a:t>2022</a:t>
                      </a:r>
                      <a:endParaRPr lang="en-IN" sz="15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IN" sz="1500" baseline="0" dirty="0" smtClean="0">
                          <a:solidFill>
                            <a:schemeClr val="tx1"/>
                          </a:solidFill>
                          <a:latin typeface="Times New Roman" panose="02020603050405020304" pitchFamily="18" charset="0"/>
                          <a:cs typeface="Times New Roman" panose="02020603050405020304" pitchFamily="18" charset="0"/>
                        </a:rPr>
                        <a:t>This study proposes an automatic classification system using artificial intelligence and image processing. The proposed work provide a specificity, precision, sensitivity, F1-score and accuracy of 97.1%, 97.6%, 96.2%, 96.8% and 98.1%.</a:t>
                      </a:r>
                      <a:endParaRPr lang="en-IN" sz="15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1547577701"/>
                  </a:ext>
                </a:extLst>
              </a:tr>
              <a:tr h="2225154">
                <a:tc gridSpan="6">
                  <a:txBody>
                    <a:bodyPr/>
                    <a:lstStyle/>
                    <a:p>
                      <a:pPr algn="ctr"/>
                      <a:endParaRPr lang="en-IN" sz="1500" dirty="0">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pPr algn="l"/>
                      <a:endParaRPr lang="en-IN" sz="15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pPr algn="l"/>
                      <a:endParaRPr lang="en-IN" sz="15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en-IN" sz="15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pPr algn="ctr"/>
                      <a:endParaRPr lang="en-IN" sz="15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IN" sz="15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10002"/>
                  </a:ext>
                </a:extLst>
              </a:tr>
            </a:tbl>
          </a:graphicData>
        </a:graphic>
      </p:graphicFrame>
      <p:sp>
        <p:nvSpPr>
          <p:cNvPr id="5" name="Rectangle 4"/>
          <p:cNvSpPr/>
          <p:nvPr/>
        </p:nvSpPr>
        <p:spPr>
          <a:xfrm rot="16200000">
            <a:off x="10707983" y="2108494"/>
            <a:ext cx="2467069" cy="456972"/>
          </a:xfrm>
          <a:prstGeom prst="rect">
            <a:avLst/>
          </a:prstGeom>
          <a:solidFill>
            <a:schemeClr val="accent2">
              <a:lumMod val="60000"/>
              <a:lumOff val="40000"/>
            </a:schemeClr>
          </a:solidFill>
          <a:ln>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500" dirty="0">
                <a:latin typeface="Times New Roman" panose="02020603050405020304" pitchFamily="18" charset="0"/>
                <a:cs typeface="Times New Roman" panose="02020603050405020304" pitchFamily="18" charset="0"/>
              </a:rPr>
              <a:t>Additional </a:t>
            </a:r>
            <a:r>
              <a:rPr lang="en-US" sz="1500" dirty="0">
                <a:solidFill>
                  <a:schemeClr val="tx1"/>
                </a:solidFill>
                <a:latin typeface="Times New Roman" panose="02020603050405020304" pitchFamily="18" charset="0"/>
                <a:cs typeface="Times New Roman" panose="02020603050405020304" pitchFamily="18" charset="0"/>
              </a:rPr>
              <a:t>Summary</a:t>
            </a:r>
            <a:endParaRPr lang="en-IN" sz="1500" dirty="0">
              <a:solidFill>
                <a:schemeClr val="tx1"/>
              </a:solidFill>
              <a:latin typeface="Times New Roman" panose="02020603050405020304" pitchFamily="18" charset="0"/>
              <a:cs typeface="Times New Roman" panose="02020603050405020304"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1331633882"/>
              </p:ext>
            </p:extLst>
          </p:nvPr>
        </p:nvGraphicFramePr>
        <p:xfrm>
          <a:off x="12192000" y="1103445"/>
          <a:ext cx="6829043" cy="2452357"/>
        </p:xfrm>
        <a:graphic>
          <a:graphicData uri="http://schemas.openxmlformats.org/drawingml/2006/table">
            <a:tbl>
              <a:tblPr firstRow="1" bandRow="1">
                <a:tableStyleId>{5C22544A-7EE6-4342-B048-85BDC9FD1C3A}</a:tableStyleId>
              </a:tblPr>
              <a:tblGrid>
                <a:gridCol w="2525605">
                  <a:extLst>
                    <a:ext uri="{9D8B030D-6E8A-4147-A177-3AD203B41FA5}">
                      <a16:colId xmlns="" xmlns:a16="http://schemas.microsoft.com/office/drawing/2014/main" val="4111305687"/>
                    </a:ext>
                  </a:extLst>
                </a:gridCol>
                <a:gridCol w="2066100">
                  <a:extLst>
                    <a:ext uri="{9D8B030D-6E8A-4147-A177-3AD203B41FA5}">
                      <a16:colId xmlns="" xmlns:a16="http://schemas.microsoft.com/office/drawing/2014/main" val="135340123"/>
                    </a:ext>
                  </a:extLst>
                </a:gridCol>
                <a:gridCol w="2237338">
                  <a:extLst>
                    <a:ext uri="{9D8B030D-6E8A-4147-A177-3AD203B41FA5}">
                      <a16:colId xmlns="" xmlns:a16="http://schemas.microsoft.com/office/drawing/2014/main" val="846758422"/>
                    </a:ext>
                  </a:extLst>
                </a:gridCol>
              </a:tblGrid>
              <a:tr h="346396">
                <a:tc>
                  <a:txBody>
                    <a:bodyPr/>
                    <a:lstStyle/>
                    <a:p>
                      <a:pPr algn="ctr"/>
                      <a:r>
                        <a:rPr lang="en-US" sz="1500" baseline="0" dirty="0">
                          <a:latin typeface="Times New Roman" panose="02020603050405020304" pitchFamily="18" charset="0"/>
                          <a:cs typeface="Times New Roman" panose="02020603050405020304" pitchFamily="18" charset="0"/>
                        </a:rPr>
                        <a:t>Algorithms</a:t>
                      </a:r>
                      <a:endParaRPr lang="en-IN" sz="1500" baseline="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aseline="0" dirty="0">
                          <a:latin typeface="Times New Roman" panose="02020603050405020304" pitchFamily="18" charset="0"/>
                          <a:cs typeface="Times New Roman" panose="02020603050405020304" pitchFamily="18" charset="0"/>
                        </a:rPr>
                        <a:t>      </a:t>
                      </a:r>
                      <a:r>
                        <a:rPr lang="en-US" sz="1500" baseline="0" dirty="0" err="1">
                          <a:latin typeface="Times New Roman" panose="02020603050405020304" pitchFamily="18" charset="0"/>
                          <a:cs typeface="Times New Roman" panose="02020603050405020304" pitchFamily="18" charset="0"/>
                        </a:rPr>
                        <a:t>DataSets</a:t>
                      </a:r>
                      <a:endParaRPr lang="en-IN" sz="1500" baseline="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aseline="0" dirty="0">
                          <a:latin typeface="Times New Roman" panose="02020603050405020304" pitchFamily="18" charset="0"/>
                          <a:cs typeface="Times New Roman" panose="02020603050405020304" pitchFamily="18" charset="0"/>
                        </a:rPr>
                        <a:t>Improvements</a:t>
                      </a:r>
                      <a:endParaRPr lang="en-IN" sz="1500" baseline="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378010582"/>
                  </a:ext>
                </a:extLst>
              </a:tr>
              <a:tr h="2105961">
                <a:tc>
                  <a:txBody>
                    <a:bodyPr/>
                    <a:lstStyle/>
                    <a:p>
                      <a:r>
                        <a:rPr lang="en-US" sz="1500" baseline="0" dirty="0" smtClean="0">
                          <a:latin typeface="Times New Roman" panose="02020603050405020304" pitchFamily="18" charset="0"/>
                          <a:cs typeface="Times New Roman" panose="02020603050405020304" pitchFamily="18" charset="0"/>
                        </a:rPr>
                        <a:t>AI &amp; ML</a:t>
                      </a:r>
                      <a:endParaRPr lang="en-US" sz="1500" baseline="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aseline="0" dirty="0" err="1" smtClean="0">
                          <a:latin typeface="Times New Roman" panose="02020603050405020304" pitchFamily="18" charset="0"/>
                          <a:cs typeface="Times New Roman" panose="02020603050405020304" pitchFamily="18" charset="0"/>
                        </a:rPr>
                        <a:t>Kaggle</a:t>
                      </a:r>
                      <a:r>
                        <a:rPr lang="en-US" sz="1500" baseline="0" dirty="0" smtClean="0">
                          <a:latin typeface="Times New Roman" panose="02020603050405020304" pitchFamily="18" charset="0"/>
                          <a:cs typeface="Times New Roman" panose="02020603050405020304" pitchFamily="18" charset="0"/>
                        </a:rPr>
                        <a:t> data set</a:t>
                      </a:r>
                      <a:endParaRPr lang="en-IN" sz="1500" baseline="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500" baseline="0" dirty="0" smtClean="0">
                          <a:latin typeface="Times New Roman" panose="02020603050405020304" pitchFamily="18" charset="0"/>
                          <a:cs typeface="Times New Roman" panose="02020603050405020304" pitchFamily="18" charset="0"/>
                        </a:rPr>
                        <a:t>Precise identification of reasons for infection allows farmers to use specific control methods with less toxic chemicals or through eco-friendly methods.</a:t>
                      </a:r>
                      <a:endParaRPr lang="en-IN" sz="1500" baseline="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554693707"/>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1458 -0.00115 L -0.59909 0.00324 " pathEditMode="relative" rAng="0" ptsTypes="AA">
                                      <p:cBhvr>
                                        <p:cTn id="6" dur="2000" fill="hold"/>
                                        <p:tgtEl>
                                          <p:spTgt spid="6"/>
                                        </p:tgtEl>
                                        <p:attrNameLst>
                                          <p:attrName>ppt_x</p:attrName>
                                          <p:attrName>ppt_y</p:attrName>
                                        </p:attrNameLst>
                                      </p:cBhvr>
                                      <p:rCtr x="-30690"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3"/>
          <p:cNvSpPr txBox="1">
            <a:spLocks noGrp="1"/>
          </p:cNvSpPr>
          <p:nvPr>
            <p:ph type="title" idx="4294967295"/>
          </p:nvPr>
        </p:nvSpPr>
        <p:spPr>
          <a:xfrm>
            <a:off x="0" y="232920"/>
            <a:ext cx="12191760" cy="714600"/>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lvl="0" algn="ctr">
              <a:buClr>
                <a:srgbClr val="000000"/>
              </a:buClr>
              <a:buSzPts val="2800"/>
            </a:pPr>
            <a:r>
              <a:rPr lang="en-US" dirty="0" smtClean="0">
                <a:solidFill>
                  <a:srgbClr val="FFFFFF"/>
                </a:solidFill>
                <a:latin typeface="Times New Roman"/>
                <a:ea typeface="Calibri"/>
                <a:cs typeface="Times New Roman"/>
                <a:sym typeface="Times New Roman"/>
              </a:rPr>
              <a:t>Literature Survey</a:t>
            </a:r>
            <a:endParaRPr b="0" i="0" u="none" strike="noStrike" cap="none">
              <a:solidFill>
                <a:srgbClr val="000000"/>
              </a:solidFill>
              <a:latin typeface="Calibri"/>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xmlns="" val="1832361929"/>
              </p:ext>
            </p:extLst>
          </p:nvPr>
        </p:nvGraphicFramePr>
        <p:xfrm>
          <a:off x="-1" y="928671"/>
          <a:ext cx="11668165" cy="5715040"/>
        </p:xfrm>
        <a:graphic>
          <a:graphicData uri="http://schemas.openxmlformats.org/drawingml/2006/table">
            <a:tbl>
              <a:tblPr firstRow="1" bandRow="1">
                <a:tableStyleId>{69012ECD-51FC-41F1-AA8D-1B2483CD663E}</a:tableStyleId>
              </a:tblPr>
              <a:tblGrid>
                <a:gridCol w="650147">
                  <a:extLst>
                    <a:ext uri="{9D8B030D-6E8A-4147-A177-3AD203B41FA5}">
                      <a16:colId xmlns="" xmlns:a16="http://schemas.microsoft.com/office/drawing/2014/main" val="720827713"/>
                    </a:ext>
                  </a:extLst>
                </a:gridCol>
                <a:gridCol w="1935213">
                  <a:extLst>
                    <a:ext uri="{9D8B030D-6E8A-4147-A177-3AD203B41FA5}">
                      <a16:colId xmlns="" xmlns:a16="http://schemas.microsoft.com/office/drawing/2014/main" val="566664756"/>
                    </a:ext>
                  </a:extLst>
                </a:gridCol>
                <a:gridCol w="2483236">
                  <a:extLst>
                    <a:ext uri="{9D8B030D-6E8A-4147-A177-3AD203B41FA5}">
                      <a16:colId xmlns="" xmlns:a16="http://schemas.microsoft.com/office/drawing/2014/main" val="2583442079"/>
                    </a:ext>
                  </a:extLst>
                </a:gridCol>
                <a:gridCol w="2134009">
                  <a:extLst>
                    <a:ext uri="{9D8B030D-6E8A-4147-A177-3AD203B41FA5}">
                      <a16:colId xmlns="" xmlns:a16="http://schemas.microsoft.com/office/drawing/2014/main" val="3053239561"/>
                    </a:ext>
                  </a:extLst>
                </a:gridCol>
                <a:gridCol w="1746891">
                  <a:extLst>
                    <a:ext uri="{9D8B030D-6E8A-4147-A177-3AD203B41FA5}">
                      <a16:colId xmlns="" xmlns:a16="http://schemas.microsoft.com/office/drawing/2014/main" val="2878787163"/>
                    </a:ext>
                  </a:extLst>
                </a:gridCol>
                <a:gridCol w="2718669">
                  <a:extLst>
                    <a:ext uri="{9D8B030D-6E8A-4147-A177-3AD203B41FA5}">
                      <a16:colId xmlns="" xmlns:a16="http://schemas.microsoft.com/office/drawing/2014/main" val="2465018948"/>
                    </a:ext>
                  </a:extLst>
                </a:gridCol>
              </a:tblGrid>
              <a:tr h="1175813">
                <a:tc>
                  <a:txBody>
                    <a:bodyPr/>
                    <a:lstStyle/>
                    <a:p>
                      <a:r>
                        <a:rPr lang="en-US" sz="1600" dirty="0">
                          <a:latin typeface="Times New Roman" panose="02020603050405020304" pitchFamily="18" charset="0"/>
                          <a:cs typeface="Times New Roman" panose="02020603050405020304" pitchFamily="18" charset="0"/>
                        </a:rPr>
                        <a:t>s.no</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Times New Roman" panose="02020603050405020304" pitchFamily="18" charset="0"/>
                          <a:cs typeface="Times New Roman" panose="02020603050405020304" pitchFamily="18" charset="0"/>
                        </a:rPr>
                        <a:t>Publisher/Journal</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Times New Roman" panose="02020603050405020304" pitchFamily="18" charset="0"/>
                          <a:cs typeface="Times New Roman" panose="02020603050405020304" pitchFamily="18" charset="0"/>
                        </a:rPr>
                        <a:t>Title</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Times New Roman" panose="02020603050405020304" pitchFamily="18" charset="0"/>
                          <a:cs typeface="Times New Roman" panose="02020603050405020304" pitchFamily="18" charset="0"/>
                        </a:rPr>
                        <a:t>Authors</a:t>
                      </a:r>
                      <a:r>
                        <a:rPr lang="en-US" sz="1600" baseline="0" dirty="0">
                          <a:latin typeface="Times New Roman" panose="02020603050405020304" pitchFamily="18" charset="0"/>
                          <a:cs typeface="Times New Roman" panose="02020603050405020304" pitchFamily="18" charset="0"/>
                        </a:rPr>
                        <a:t> Name</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Year of Publication</a:t>
                      </a:r>
                      <a:endParaRPr lang="en-IN" sz="16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Times New Roman" panose="02020603050405020304" pitchFamily="18" charset="0"/>
                          <a:cs typeface="Times New Roman" panose="02020603050405020304" pitchFamily="18" charset="0"/>
                        </a:rPr>
                        <a:t>Summary</a:t>
                      </a:r>
                      <a:r>
                        <a:rPr lang="en-US" sz="1600" baseline="0" dirty="0">
                          <a:latin typeface="Times New Roman" panose="02020603050405020304" pitchFamily="18" charset="0"/>
                          <a:cs typeface="Times New Roman" panose="02020603050405020304" pitchFamily="18" charset="0"/>
                        </a:rPr>
                        <a:t> of the paper</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3499334"/>
                  </a:ext>
                </a:extLst>
              </a:tr>
              <a:tr h="2314073">
                <a:tc>
                  <a:txBody>
                    <a:bodyPr/>
                    <a:lstStyle/>
                    <a:p>
                      <a:pPr algn="ctr"/>
                      <a:r>
                        <a:rPr lang="en-US" sz="1500" dirty="0">
                          <a:latin typeface="Times New Roman" panose="02020603050405020304" pitchFamily="18" charset="0"/>
                          <a:cs typeface="Times New Roman" panose="02020603050405020304" pitchFamily="18" charset="0"/>
                        </a:rPr>
                        <a:t> </a:t>
                      </a:r>
                      <a:r>
                        <a:rPr lang="en-US" sz="1500" dirty="0" smtClean="0">
                          <a:latin typeface="Times New Roman" panose="02020603050405020304" pitchFamily="18" charset="0"/>
                          <a:cs typeface="Times New Roman" panose="02020603050405020304" pitchFamily="18" charset="0"/>
                        </a:rPr>
                        <a:t>[5]</a:t>
                      </a:r>
                      <a:endParaRPr lang="en-IN" sz="15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l"/>
                      <a:r>
                        <a:rPr lang="en-IN" sz="1550" dirty="0" smtClean="0">
                          <a:latin typeface="Times New Roman" panose="02020603050405020304" pitchFamily="18" charset="0"/>
                          <a:cs typeface="Times New Roman" panose="02020603050405020304" pitchFamily="18" charset="0"/>
                        </a:rPr>
                        <a:t>IEEECON</a:t>
                      </a:r>
                      <a:endParaRPr lang="en-IN" sz="155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l"/>
                      <a:r>
                        <a:rPr lang="en-US" sz="1500" baseline="0" dirty="0" smtClean="0">
                          <a:latin typeface="Times New Roman" panose="02020603050405020304" pitchFamily="18" charset="0"/>
                          <a:cs typeface="Times New Roman" panose="02020603050405020304" pitchFamily="18" charset="0"/>
                        </a:rPr>
                        <a:t>Identification of plant nutrient deficiencies using </a:t>
                      </a:r>
                      <a:r>
                        <a:rPr lang="en-US" sz="1500" baseline="0" dirty="0" err="1" smtClean="0">
                          <a:latin typeface="Times New Roman" panose="02020603050405020304" pitchFamily="18" charset="0"/>
                          <a:cs typeface="Times New Roman" panose="02020603050405020304" pitchFamily="18" charset="0"/>
                        </a:rPr>
                        <a:t>convolutional</a:t>
                      </a:r>
                      <a:r>
                        <a:rPr lang="en-US" sz="1500" baseline="0" dirty="0" smtClean="0">
                          <a:latin typeface="Times New Roman" panose="02020603050405020304" pitchFamily="18" charset="0"/>
                          <a:cs typeface="Times New Roman" panose="02020603050405020304" pitchFamily="18" charset="0"/>
                        </a:rPr>
                        <a:t> neural networks.</a:t>
                      </a:r>
                      <a:endParaRPr lang="en-IN" sz="15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IN" sz="1500" dirty="0" smtClean="0">
                          <a:latin typeface="Times New Roman" panose="02020603050405020304" pitchFamily="18" charset="0"/>
                          <a:cs typeface="Times New Roman" panose="02020603050405020304" pitchFamily="18" charset="0"/>
                        </a:rPr>
                        <a:t>1.Ukrit</a:t>
                      </a:r>
                      <a:r>
                        <a:rPr lang="en-IN" sz="1500" baseline="0" dirty="0" smtClean="0">
                          <a:latin typeface="Times New Roman" panose="02020603050405020304" pitchFamily="18" charset="0"/>
                          <a:cs typeface="Times New Roman" panose="02020603050405020304" pitchFamily="18" charset="0"/>
                        </a:rPr>
                        <a:t> </a:t>
                      </a:r>
                      <a:r>
                        <a:rPr lang="en-IN" sz="1500" baseline="0" dirty="0" err="1" smtClean="0">
                          <a:latin typeface="Times New Roman" panose="02020603050405020304" pitchFamily="18" charset="0"/>
                          <a:cs typeface="Times New Roman" panose="02020603050405020304" pitchFamily="18" charset="0"/>
                        </a:rPr>
                        <a:t>Watchareerutai</a:t>
                      </a:r>
                      <a:endParaRPr lang="en-IN" sz="1500" dirty="0">
                        <a:latin typeface="Times New Roman" panose="02020603050405020304" pitchFamily="18" charset="0"/>
                        <a:cs typeface="Times New Roman" panose="02020603050405020304" pitchFamily="18" charset="0"/>
                      </a:endParaRPr>
                    </a:p>
                    <a:p>
                      <a:r>
                        <a:rPr lang="en-IN" sz="1500" dirty="0" smtClean="0">
                          <a:latin typeface="Times New Roman" panose="02020603050405020304" pitchFamily="18" charset="0"/>
                          <a:cs typeface="Times New Roman" panose="02020603050405020304" pitchFamily="18" charset="0"/>
                        </a:rPr>
                        <a:t>2.Pavit</a:t>
                      </a:r>
                      <a:r>
                        <a:rPr lang="en-IN" sz="1500" baseline="0" dirty="0" smtClean="0">
                          <a:latin typeface="Times New Roman" panose="02020603050405020304" pitchFamily="18" charset="0"/>
                          <a:cs typeface="Times New Roman" panose="02020603050405020304" pitchFamily="18" charset="0"/>
                        </a:rPr>
                        <a:t> </a:t>
                      </a:r>
                      <a:r>
                        <a:rPr lang="en-IN" sz="1500" baseline="0" dirty="0" err="1" smtClean="0">
                          <a:latin typeface="Times New Roman" panose="02020603050405020304" pitchFamily="18" charset="0"/>
                          <a:cs typeface="Times New Roman" panose="02020603050405020304" pitchFamily="18" charset="0"/>
                        </a:rPr>
                        <a:t>Noinongyao</a:t>
                      </a:r>
                      <a:endParaRPr lang="en-IN" sz="1500" baseline="0" dirty="0" smtClean="0">
                        <a:latin typeface="Times New Roman" panose="02020603050405020304" pitchFamily="18" charset="0"/>
                        <a:cs typeface="Times New Roman" panose="02020603050405020304" pitchFamily="18" charset="0"/>
                      </a:endParaRPr>
                    </a:p>
                    <a:p>
                      <a:r>
                        <a:rPr lang="en-IN" sz="1500" baseline="0" dirty="0" smtClean="0">
                          <a:latin typeface="Times New Roman" panose="02020603050405020304" pitchFamily="18" charset="0"/>
                          <a:cs typeface="Times New Roman" panose="02020603050405020304" pitchFamily="18" charset="0"/>
                        </a:rPr>
                        <a:t>3. </a:t>
                      </a:r>
                      <a:r>
                        <a:rPr lang="en-IN" sz="1500" baseline="0" dirty="0" err="1" smtClean="0">
                          <a:latin typeface="Times New Roman" panose="02020603050405020304" pitchFamily="18" charset="0"/>
                          <a:cs typeface="Times New Roman" panose="02020603050405020304" pitchFamily="18" charset="0"/>
                        </a:rPr>
                        <a:t>Chaiwat</a:t>
                      </a:r>
                      <a:r>
                        <a:rPr lang="en-IN" sz="1500" baseline="0" dirty="0" smtClean="0">
                          <a:latin typeface="Times New Roman" panose="02020603050405020304" pitchFamily="18" charset="0"/>
                          <a:cs typeface="Times New Roman" panose="02020603050405020304" pitchFamily="18" charset="0"/>
                        </a:rPr>
                        <a:t> </a:t>
                      </a:r>
                      <a:r>
                        <a:rPr lang="en-IN" sz="1500" baseline="0" dirty="0" err="1" smtClean="0">
                          <a:latin typeface="Times New Roman" panose="02020603050405020304" pitchFamily="18" charset="0"/>
                          <a:cs typeface="Times New Roman" panose="02020603050405020304" pitchFamily="18" charset="0"/>
                        </a:rPr>
                        <a:t>Wattanapaiboonsuk</a:t>
                      </a:r>
                      <a:endParaRPr lang="en-IN" sz="1500" baseline="0" dirty="0" smtClean="0">
                        <a:latin typeface="Times New Roman" panose="02020603050405020304" pitchFamily="18" charset="0"/>
                        <a:cs typeface="Times New Roman" panose="02020603050405020304" pitchFamily="18" charset="0"/>
                      </a:endParaRPr>
                    </a:p>
                    <a:p>
                      <a:r>
                        <a:rPr lang="en-IN" sz="1500" baseline="0" dirty="0" smtClean="0">
                          <a:latin typeface="Times New Roman" panose="02020603050405020304" pitchFamily="18" charset="0"/>
                          <a:cs typeface="Times New Roman" panose="02020603050405020304" pitchFamily="18" charset="0"/>
                        </a:rPr>
                        <a:t>4. </a:t>
                      </a:r>
                      <a:r>
                        <a:rPr lang="en-IN" sz="1500" baseline="0" dirty="0" err="1" smtClean="0">
                          <a:latin typeface="Times New Roman" panose="02020603050405020304" pitchFamily="18" charset="0"/>
                          <a:cs typeface="Times New Roman" panose="02020603050405020304" pitchFamily="18" charset="0"/>
                        </a:rPr>
                        <a:t>Puriwat</a:t>
                      </a:r>
                      <a:r>
                        <a:rPr lang="en-IN" sz="1500" baseline="0" dirty="0" smtClean="0">
                          <a:latin typeface="Times New Roman" panose="02020603050405020304" pitchFamily="18" charset="0"/>
                          <a:cs typeface="Times New Roman" panose="02020603050405020304" pitchFamily="18" charset="0"/>
                        </a:rPr>
                        <a:t> </a:t>
                      </a:r>
                      <a:r>
                        <a:rPr lang="en-IN" sz="1500" baseline="0" dirty="0" err="1" smtClean="0">
                          <a:latin typeface="Times New Roman" panose="02020603050405020304" pitchFamily="18" charset="0"/>
                          <a:cs typeface="Times New Roman" panose="02020603050405020304" pitchFamily="18" charset="0"/>
                        </a:rPr>
                        <a:t>Khantiviriya</a:t>
                      </a:r>
                      <a:endParaRPr lang="en-IN" sz="1500" baseline="0" dirty="0" smtClean="0">
                        <a:latin typeface="Times New Roman" panose="02020603050405020304" pitchFamily="18" charset="0"/>
                        <a:cs typeface="Times New Roman" panose="02020603050405020304" pitchFamily="18" charset="0"/>
                      </a:endParaRPr>
                    </a:p>
                    <a:p>
                      <a:r>
                        <a:rPr lang="en-IN" sz="1500" baseline="0" dirty="0" smtClean="0">
                          <a:latin typeface="Times New Roman" panose="02020603050405020304" pitchFamily="18" charset="0"/>
                          <a:cs typeface="Times New Roman" panose="02020603050405020304" pitchFamily="18" charset="0"/>
                        </a:rPr>
                        <a:t>5. </a:t>
                      </a:r>
                      <a:r>
                        <a:rPr lang="en-IN" sz="1500" baseline="0" dirty="0" err="1" smtClean="0">
                          <a:latin typeface="Times New Roman" panose="02020603050405020304" pitchFamily="18" charset="0"/>
                          <a:cs typeface="Times New Roman" panose="02020603050405020304" pitchFamily="18" charset="0"/>
                        </a:rPr>
                        <a:t>Sutsawat</a:t>
                      </a:r>
                      <a:r>
                        <a:rPr lang="en-IN" sz="1500" baseline="0" dirty="0" smtClean="0">
                          <a:latin typeface="Times New Roman" panose="02020603050405020304" pitchFamily="18" charset="0"/>
                          <a:cs typeface="Times New Roman" panose="02020603050405020304" pitchFamily="18" charset="0"/>
                        </a:rPr>
                        <a:t> </a:t>
                      </a:r>
                      <a:r>
                        <a:rPr lang="en-IN" sz="1500" baseline="0" dirty="0" err="1" smtClean="0">
                          <a:latin typeface="Times New Roman" panose="02020603050405020304" pitchFamily="18" charset="0"/>
                          <a:cs typeface="Times New Roman" panose="02020603050405020304" pitchFamily="18" charset="0"/>
                        </a:rPr>
                        <a:t>Duangsrisai</a:t>
                      </a:r>
                      <a:endParaRPr lang="en-IN" sz="1500" baseline="0" dirty="0" smtClean="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500" dirty="0" smtClean="0">
                          <a:latin typeface="Times New Roman" panose="02020603050405020304" pitchFamily="18" charset="0"/>
                          <a:cs typeface="Times New Roman" panose="02020603050405020304" pitchFamily="18" charset="0"/>
                        </a:rPr>
                        <a:t>2018</a:t>
                      </a:r>
                      <a:endParaRPr lang="en-IN" sz="15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IN" sz="1500" baseline="0" dirty="0" smtClean="0">
                          <a:solidFill>
                            <a:schemeClr val="tx1"/>
                          </a:solidFill>
                          <a:latin typeface="Times New Roman" panose="02020603050405020304" pitchFamily="18" charset="0"/>
                          <a:cs typeface="Times New Roman" panose="02020603050405020304" pitchFamily="18" charset="0"/>
                        </a:rPr>
                        <a:t>This study proposes a method divides an input leaf image into small blocks. The results indicate the superiority of the proposed method over trained humans in nutrient deficiency identification.</a:t>
                      </a:r>
                      <a:endParaRPr lang="en-IN" sz="15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1547577701"/>
                  </a:ext>
                </a:extLst>
              </a:tr>
              <a:tr h="2225154">
                <a:tc gridSpan="6">
                  <a:txBody>
                    <a:bodyPr/>
                    <a:lstStyle/>
                    <a:p>
                      <a:pPr algn="ctr"/>
                      <a:endParaRPr lang="en-IN" sz="1500" dirty="0">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pPr algn="l"/>
                      <a:endParaRPr lang="en-IN" sz="15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pPr algn="l"/>
                      <a:endParaRPr lang="en-IN" sz="15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en-IN" sz="15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pPr algn="ctr"/>
                      <a:endParaRPr lang="en-IN" sz="15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IN" sz="15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10002"/>
                  </a:ext>
                </a:extLst>
              </a:tr>
            </a:tbl>
          </a:graphicData>
        </a:graphic>
      </p:graphicFrame>
      <p:sp>
        <p:nvSpPr>
          <p:cNvPr id="5" name="Rectangle 4"/>
          <p:cNvSpPr/>
          <p:nvPr/>
        </p:nvSpPr>
        <p:spPr>
          <a:xfrm rot="16200000">
            <a:off x="10707983" y="2108494"/>
            <a:ext cx="2467069" cy="456972"/>
          </a:xfrm>
          <a:prstGeom prst="rect">
            <a:avLst/>
          </a:prstGeom>
          <a:solidFill>
            <a:schemeClr val="accent2">
              <a:lumMod val="60000"/>
              <a:lumOff val="40000"/>
            </a:schemeClr>
          </a:solidFill>
          <a:ln>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500" dirty="0">
                <a:latin typeface="Times New Roman" panose="02020603050405020304" pitchFamily="18" charset="0"/>
                <a:cs typeface="Times New Roman" panose="02020603050405020304" pitchFamily="18" charset="0"/>
              </a:rPr>
              <a:t>Additional </a:t>
            </a:r>
            <a:r>
              <a:rPr lang="en-US" sz="1500" dirty="0">
                <a:solidFill>
                  <a:schemeClr val="tx1"/>
                </a:solidFill>
                <a:latin typeface="Times New Roman" panose="02020603050405020304" pitchFamily="18" charset="0"/>
                <a:cs typeface="Times New Roman" panose="02020603050405020304" pitchFamily="18" charset="0"/>
              </a:rPr>
              <a:t>Summary</a:t>
            </a:r>
            <a:endParaRPr lang="en-IN" sz="1500" dirty="0">
              <a:solidFill>
                <a:schemeClr val="tx1"/>
              </a:solidFill>
              <a:latin typeface="Times New Roman" panose="02020603050405020304" pitchFamily="18" charset="0"/>
              <a:cs typeface="Times New Roman" panose="02020603050405020304"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1331633882"/>
              </p:ext>
            </p:extLst>
          </p:nvPr>
        </p:nvGraphicFramePr>
        <p:xfrm>
          <a:off x="12192000" y="1103445"/>
          <a:ext cx="6829043" cy="2495236"/>
        </p:xfrm>
        <a:graphic>
          <a:graphicData uri="http://schemas.openxmlformats.org/drawingml/2006/table">
            <a:tbl>
              <a:tblPr firstRow="1" bandRow="1">
                <a:tableStyleId>{5C22544A-7EE6-4342-B048-85BDC9FD1C3A}</a:tableStyleId>
              </a:tblPr>
              <a:tblGrid>
                <a:gridCol w="2525605">
                  <a:extLst>
                    <a:ext uri="{9D8B030D-6E8A-4147-A177-3AD203B41FA5}">
                      <a16:colId xmlns="" xmlns:a16="http://schemas.microsoft.com/office/drawing/2014/main" val="4111305687"/>
                    </a:ext>
                  </a:extLst>
                </a:gridCol>
                <a:gridCol w="2066100">
                  <a:extLst>
                    <a:ext uri="{9D8B030D-6E8A-4147-A177-3AD203B41FA5}">
                      <a16:colId xmlns="" xmlns:a16="http://schemas.microsoft.com/office/drawing/2014/main" val="135340123"/>
                    </a:ext>
                  </a:extLst>
                </a:gridCol>
                <a:gridCol w="2237338">
                  <a:extLst>
                    <a:ext uri="{9D8B030D-6E8A-4147-A177-3AD203B41FA5}">
                      <a16:colId xmlns="" xmlns:a16="http://schemas.microsoft.com/office/drawing/2014/main" val="846758422"/>
                    </a:ext>
                  </a:extLst>
                </a:gridCol>
              </a:tblGrid>
              <a:tr h="346396">
                <a:tc>
                  <a:txBody>
                    <a:bodyPr/>
                    <a:lstStyle/>
                    <a:p>
                      <a:pPr algn="ctr"/>
                      <a:r>
                        <a:rPr lang="en-US" sz="1500" baseline="0" dirty="0">
                          <a:latin typeface="Times New Roman" panose="02020603050405020304" pitchFamily="18" charset="0"/>
                          <a:cs typeface="Times New Roman" panose="02020603050405020304" pitchFamily="18" charset="0"/>
                        </a:rPr>
                        <a:t>Algorithms</a:t>
                      </a:r>
                      <a:endParaRPr lang="en-IN" sz="1500" baseline="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aseline="0" dirty="0">
                          <a:latin typeface="Times New Roman" panose="02020603050405020304" pitchFamily="18" charset="0"/>
                          <a:cs typeface="Times New Roman" panose="02020603050405020304" pitchFamily="18" charset="0"/>
                        </a:rPr>
                        <a:t>      </a:t>
                      </a:r>
                      <a:r>
                        <a:rPr lang="en-US" sz="1500" baseline="0" dirty="0" err="1">
                          <a:latin typeface="Times New Roman" panose="02020603050405020304" pitchFamily="18" charset="0"/>
                          <a:cs typeface="Times New Roman" panose="02020603050405020304" pitchFamily="18" charset="0"/>
                        </a:rPr>
                        <a:t>DataSets</a:t>
                      </a:r>
                      <a:endParaRPr lang="en-IN" sz="1500" baseline="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aseline="0" dirty="0">
                          <a:latin typeface="Times New Roman" panose="02020603050405020304" pitchFamily="18" charset="0"/>
                          <a:cs typeface="Times New Roman" panose="02020603050405020304" pitchFamily="18" charset="0"/>
                        </a:rPr>
                        <a:t>Improvements</a:t>
                      </a:r>
                      <a:endParaRPr lang="en-IN" sz="1500" baseline="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378010582"/>
                  </a:ext>
                </a:extLst>
              </a:tr>
              <a:tr h="2105961">
                <a:tc>
                  <a:txBody>
                    <a:bodyPr/>
                    <a:lstStyle/>
                    <a:p>
                      <a:r>
                        <a:rPr lang="en-US" sz="1500" baseline="0" dirty="0" smtClean="0">
                          <a:latin typeface="Times New Roman" panose="02020603050405020304" pitchFamily="18" charset="0"/>
                          <a:cs typeface="Times New Roman" panose="02020603050405020304" pitchFamily="18" charset="0"/>
                        </a:rPr>
                        <a:t>CNN, Machine Learning</a:t>
                      </a:r>
                      <a:endParaRPr lang="en-US" sz="1500" baseline="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aseline="0" dirty="0" smtClean="0">
                          <a:latin typeface="Times New Roman" panose="02020603050405020304" pitchFamily="18" charset="0"/>
                          <a:cs typeface="Times New Roman" panose="02020603050405020304" pitchFamily="18" charset="0"/>
                        </a:rPr>
                        <a:t>A dataset consisting of 3000 leaf images was collected and used for experimentations.</a:t>
                      </a:r>
                      <a:endParaRPr lang="en-IN" sz="1500" baseline="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500" baseline="0" dirty="0" smtClean="0">
                          <a:latin typeface="Times New Roman" panose="02020603050405020304" pitchFamily="18" charset="0"/>
                          <a:cs typeface="Times New Roman" panose="02020603050405020304" pitchFamily="18" charset="0"/>
                        </a:rPr>
                        <a:t>Next step include but not limit to further analysis on the time factor. Other factors including nutrient mobility and leaf age etc which can affect the symptoms would also be considered to improve reliability of identification.</a:t>
                      </a:r>
                      <a:endParaRPr lang="en-IN" sz="1500" baseline="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554693707"/>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1458 -0.00115 L -0.59909 0.00324 " pathEditMode="relative" rAng="0" ptsTypes="AA">
                                      <p:cBhvr>
                                        <p:cTn id="6" dur="2000" fill="hold"/>
                                        <p:tgtEl>
                                          <p:spTgt spid="6"/>
                                        </p:tgtEl>
                                        <p:attrNameLst>
                                          <p:attrName>ppt_x</p:attrName>
                                          <p:attrName>ppt_y</p:attrName>
                                        </p:attrNameLst>
                                      </p:cBhvr>
                                      <p:rCtr x="-30690"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5248</TotalTime>
  <Words>3322</Words>
  <Application>Microsoft Office PowerPoint</Application>
  <PresentationFormat>Custom</PresentationFormat>
  <Paragraphs>421</Paragraphs>
  <Slides>59</Slides>
  <Notes>30</Notes>
  <HiddenSlides>0</HiddenSlides>
  <MMClips>0</MMClips>
  <ScaleCrop>false</ScaleCrop>
  <HeadingPairs>
    <vt:vector size="4" baseType="variant">
      <vt:variant>
        <vt:lpstr>Theme</vt:lpstr>
      </vt:variant>
      <vt:variant>
        <vt:i4>2</vt:i4>
      </vt:variant>
      <vt:variant>
        <vt:lpstr>Slide Titles</vt:lpstr>
      </vt:variant>
      <vt:variant>
        <vt:i4>59</vt:i4>
      </vt:variant>
    </vt:vector>
  </HeadingPairs>
  <TitlesOfParts>
    <vt:vector size="61" baseType="lpstr">
      <vt:lpstr>Office Theme</vt:lpstr>
      <vt:lpstr>Office Theme</vt:lpstr>
      <vt:lpstr>Slide 1</vt:lpstr>
      <vt:lpstr>Contents</vt:lpstr>
      <vt:lpstr>Abstract</vt:lpstr>
      <vt:lpstr>Introduction</vt:lpstr>
      <vt:lpstr>Literature Survey</vt:lpstr>
      <vt:lpstr>Literature Survey</vt:lpstr>
      <vt:lpstr>Literature Survey</vt:lpstr>
      <vt:lpstr>Literature Survey</vt:lpstr>
      <vt:lpstr>Literature Survey</vt:lpstr>
      <vt:lpstr>Literature Survey</vt:lpstr>
      <vt:lpstr>Existing System</vt:lpstr>
      <vt:lpstr>Proposed System</vt:lpstr>
      <vt:lpstr>Proposed System</vt:lpstr>
      <vt:lpstr>Planning</vt:lpstr>
      <vt:lpstr>Planning</vt:lpstr>
      <vt:lpstr>Planning</vt:lpstr>
      <vt:lpstr>Planning</vt:lpstr>
      <vt:lpstr>Planning</vt:lpstr>
      <vt:lpstr>Planning</vt:lpstr>
      <vt:lpstr>Planning</vt:lpstr>
      <vt:lpstr>Planning</vt:lpstr>
      <vt:lpstr>Planning</vt:lpstr>
      <vt:lpstr>Planning</vt:lpstr>
      <vt:lpstr>Design-ER Diagram</vt:lpstr>
      <vt:lpstr>Design-DFD Diagram</vt:lpstr>
      <vt:lpstr>Design-DFD Diagram</vt:lpstr>
      <vt:lpstr>Design- MobileNet Architecture</vt:lpstr>
      <vt:lpstr>Design-CNN Architecture</vt:lpstr>
      <vt:lpstr>Implementation</vt:lpstr>
      <vt:lpstr>Implementation</vt:lpstr>
      <vt:lpstr>Implementation for MobileNet </vt:lpstr>
      <vt:lpstr>Implementation for MobileNet</vt:lpstr>
      <vt:lpstr>Implementation for MobileNet</vt:lpstr>
      <vt:lpstr>Implementation for MobileNet</vt:lpstr>
      <vt:lpstr>Implementation for MobileNet</vt:lpstr>
      <vt:lpstr>Implementation for MobileNet</vt:lpstr>
      <vt:lpstr>Implementation for CNN</vt:lpstr>
      <vt:lpstr>Implementation for CNN</vt:lpstr>
      <vt:lpstr>Implementation for CNN</vt:lpstr>
      <vt:lpstr>Implementation for CNN</vt:lpstr>
      <vt:lpstr>Implementation for CNN</vt:lpstr>
      <vt:lpstr>Implementation for CNN</vt:lpstr>
      <vt:lpstr>Implementation for CNN</vt:lpstr>
      <vt:lpstr>Implementation for CNN</vt:lpstr>
      <vt:lpstr>Implementation- User Interface and Registration</vt:lpstr>
      <vt:lpstr>Implementation- User Login and Userhome</vt:lpstr>
      <vt:lpstr>Implementation-Uploading the Image</vt:lpstr>
      <vt:lpstr>Implementation - Results</vt:lpstr>
      <vt:lpstr>Conclusion</vt:lpstr>
      <vt:lpstr>Research Paper</vt:lpstr>
      <vt:lpstr>Certifications</vt:lpstr>
      <vt:lpstr>Certifications</vt:lpstr>
      <vt:lpstr>Certifications</vt:lpstr>
      <vt:lpstr>Certifications</vt:lpstr>
      <vt:lpstr>Certifications</vt:lpstr>
      <vt:lpstr> References</vt:lpstr>
      <vt:lpstr>Slide 57</vt:lpstr>
      <vt:lpstr>GitHub Link</vt:lpstr>
      <vt:lpstr>Slide 59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Nara Hari Krishna</dc:creator>
  <cp:lastModifiedBy>USER</cp:lastModifiedBy>
  <cp:revision>251</cp:revision>
  <dcterms:modified xsi:type="dcterms:W3CDTF">2024-04-15T18:20:58Z</dcterms:modified>
</cp:coreProperties>
</file>